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1" r:id="rId6"/>
    <p:sldId id="348" r:id="rId7"/>
    <p:sldId id="350" r:id="rId8"/>
    <p:sldId id="347" r:id="rId9"/>
    <p:sldId id="349" r:id="rId10"/>
    <p:sldId id="262" r:id="rId11"/>
    <p:sldId id="361" r:id="rId12"/>
    <p:sldId id="351" r:id="rId13"/>
    <p:sldId id="284" r:id="rId14"/>
    <p:sldId id="285" r:id="rId15"/>
    <p:sldId id="352" r:id="rId16"/>
    <p:sldId id="353" r:id="rId17"/>
    <p:sldId id="286" r:id="rId18"/>
    <p:sldId id="354" r:id="rId19"/>
    <p:sldId id="358" r:id="rId20"/>
    <p:sldId id="356" r:id="rId21"/>
    <p:sldId id="359" r:id="rId22"/>
    <p:sldId id="357" r:id="rId23"/>
    <p:sldId id="287" r:id="rId24"/>
    <p:sldId id="360" r:id="rId25"/>
    <p:sldId id="288" r:id="rId26"/>
  </p:sldIdLst>
  <p:sldSz cx="9144000" cy="5143500" type="screen16x9"/>
  <p:notesSz cx="6858000" cy="9144000"/>
  <p:embeddedFontLst>
    <p:embeddedFont>
      <p:font typeface="Just Another Hand" panose="020B060402020202020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A3F310-CDE6-4E7E-986F-942C7995DB24}">
  <a:tblStyle styleId="{32A3F310-CDE6-4E7E-986F-942C7995DB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>
        <p:scale>
          <a:sx n="125" d="100"/>
          <a:sy n="125" d="100"/>
        </p:scale>
        <p:origin x="38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70f1f795cd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70f1f795cd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129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70f1f795cd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70f1f795cd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527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415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70f1f795cd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70f1f795cd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3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95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0f1f795cd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0f1f795cd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ea6e0f06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ea6e0f06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78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7105a416b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7105a416b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69f1bbc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69f1bbc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69f1bb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69f1bb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ea6e0f06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ea6e0f06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72e65608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72e65608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34075" y="1712728"/>
            <a:ext cx="2075700" cy="16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53189" y="4133847"/>
            <a:ext cx="2037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/>
          <p:nvPr/>
        </p:nvSpPr>
        <p:spPr>
          <a:xfrm rot="-504627">
            <a:off x="4061961" y="474311"/>
            <a:ext cx="5472702" cy="952312"/>
          </a:xfrm>
          <a:custGeom>
            <a:avLst/>
            <a:gdLst/>
            <a:ahLst/>
            <a:cxnLst/>
            <a:rect l="l" t="t" r="r" b="b"/>
            <a:pathLst>
              <a:path w="226758" h="38094" extrusionOk="0">
                <a:moveTo>
                  <a:pt x="226758" y="13025"/>
                </a:moveTo>
                <a:cubicBezTo>
                  <a:pt x="222710" y="29219"/>
                  <a:pt x="197668" y="36285"/>
                  <a:pt x="181170" y="33747"/>
                </a:cubicBezTo>
                <a:cubicBezTo>
                  <a:pt x="169719" y="31985"/>
                  <a:pt x="161892" y="20805"/>
                  <a:pt x="153047" y="13321"/>
                </a:cubicBezTo>
                <a:cubicBezTo>
                  <a:pt x="143955" y="5628"/>
                  <a:pt x="131802" y="0"/>
                  <a:pt x="119892" y="0"/>
                </a:cubicBezTo>
                <a:cubicBezTo>
                  <a:pt x="108605" y="0"/>
                  <a:pt x="98314" y="8970"/>
                  <a:pt x="90881" y="17465"/>
                </a:cubicBezTo>
                <a:cubicBezTo>
                  <a:pt x="83158" y="26291"/>
                  <a:pt x="71812" y="31814"/>
                  <a:pt x="60686" y="35523"/>
                </a:cubicBezTo>
                <a:cubicBezTo>
                  <a:pt x="40933" y="42107"/>
                  <a:pt x="14723" y="35445"/>
                  <a:pt x="0" y="2072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5313600" y="2515675"/>
            <a:ext cx="28296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body" idx="1"/>
          </p:nvPr>
        </p:nvSpPr>
        <p:spPr>
          <a:xfrm>
            <a:off x="5313600" y="3088925"/>
            <a:ext cx="2829600" cy="9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8_1">
    <p:bg>
      <p:bgPr>
        <a:solidFill>
          <a:schemeClr val="accen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/>
          <p:nvPr/>
        </p:nvSpPr>
        <p:spPr>
          <a:xfrm rot="800761" flipH="1">
            <a:off x="-147077" y="-503976"/>
            <a:ext cx="3799784" cy="2793788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5" name="Google Shape;325;p41"/>
          <p:cNvSpPr/>
          <p:nvPr/>
        </p:nvSpPr>
        <p:spPr>
          <a:xfrm flipH="1">
            <a:off x="-311635" y="-74457"/>
            <a:ext cx="6341721" cy="3288998"/>
          </a:xfrm>
          <a:custGeom>
            <a:avLst/>
            <a:gdLst/>
            <a:ahLst/>
            <a:cxnLst/>
            <a:rect l="l" t="t" r="r" b="b"/>
            <a:pathLst>
              <a:path w="251033" h="130180" extrusionOk="0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6" name="Google Shape;326;p41"/>
          <p:cNvSpPr/>
          <p:nvPr/>
        </p:nvSpPr>
        <p:spPr>
          <a:xfrm rot="-393937" flipH="1">
            <a:off x="4102044" y="2704909"/>
            <a:ext cx="5348374" cy="3107306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7" name="Google Shape;327;p41"/>
          <p:cNvSpPr/>
          <p:nvPr/>
        </p:nvSpPr>
        <p:spPr>
          <a:xfrm flipH="1">
            <a:off x="470127" y="1303880"/>
            <a:ext cx="8764723" cy="4293301"/>
          </a:xfrm>
          <a:custGeom>
            <a:avLst/>
            <a:gdLst/>
            <a:ahLst/>
            <a:cxnLst/>
            <a:rect l="l" t="t" r="r" b="b"/>
            <a:pathLst>
              <a:path w="346946" h="158967" extrusionOk="0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0" name="Google Shape;330;p41"/>
          <p:cNvSpPr/>
          <p:nvPr/>
        </p:nvSpPr>
        <p:spPr>
          <a:xfrm rot="-508684" flipH="1">
            <a:off x="6115648" y="4346667"/>
            <a:ext cx="3575203" cy="142571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" name="Google Shape;331;p41"/>
          <p:cNvSpPr/>
          <p:nvPr/>
        </p:nvSpPr>
        <p:spPr>
          <a:xfrm rot="-302487" flipH="1">
            <a:off x="-376075" y="-169288"/>
            <a:ext cx="2572605" cy="1072681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2" name="Google Shape;332;p41"/>
          <p:cNvSpPr txBox="1">
            <a:spLocks noGrp="1"/>
          </p:cNvSpPr>
          <p:nvPr>
            <p:ph type="title" idx="2" hasCustomPrompt="1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8_1_1">
    <p:bg>
      <p:bgPr>
        <a:solidFill>
          <a:schemeClr val="accent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/>
        </p:nvSpPr>
        <p:spPr>
          <a:xfrm rot="800761" flipH="1">
            <a:off x="-370577" y="-785301"/>
            <a:ext cx="3799784" cy="2793788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5" name="Google Shape;335;p42"/>
          <p:cNvSpPr/>
          <p:nvPr/>
        </p:nvSpPr>
        <p:spPr>
          <a:xfrm rot="-393937" flipH="1">
            <a:off x="4234144" y="3090372"/>
            <a:ext cx="5348374" cy="3107306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1"/>
          </p:nvPr>
        </p:nvSpPr>
        <p:spPr>
          <a:xfrm>
            <a:off x="3039500" y="3280825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8" name="Google Shape;338;p42"/>
          <p:cNvSpPr/>
          <p:nvPr/>
        </p:nvSpPr>
        <p:spPr>
          <a:xfrm rot="-508684" flipH="1">
            <a:off x="6261623" y="4270917"/>
            <a:ext cx="3575203" cy="142571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9" name="Google Shape;339;p42"/>
          <p:cNvSpPr/>
          <p:nvPr/>
        </p:nvSpPr>
        <p:spPr>
          <a:xfrm rot="-302487" flipH="1">
            <a:off x="-376075" y="-169288"/>
            <a:ext cx="2572605" cy="1072681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40" name="Google Shape;340;p42"/>
          <p:cNvSpPr txBox="1">
            <a:spLocks noGrp="1"/>
          </p:cNvSpPr>
          <p:nvPr>
            <p:ph type="title" idx="2" hasCustomPrompt="1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41" name="Google Shape;341;p42"/>
          <p:cNvGrpSpPr/>
          <p:nvPr/>
        </p:nvGrpSpPr>
        <p:grpSpPr>
          <a:xfrm rot="-5400000">
            <a:off x="7145086" y="274538"/>
            <a:ext cx="1713631" cy="1638211"/>
            <a:chOff x="6118779" y="2543626"/>
            <a:chExt cx="2790475" cy="2602400"/>
          </a:xfrm>
        </p:grpSpPr>
        <p:sp>
          <p:nvSpPr>
            <p:cNvPr id="342" name="Google Shape;342;p42"/>
            <p:cNvSpPr/>
            <p:nvPr/>
          </p:nvSpPr>
          <p:spPr>
            <a:xfrm>
              <a:off x="6557266" y="2894825"/>
              <a:ext cx="2017525" cy="1855275"/>
            </a:xfrm>
            <a:custGeom>
              <a:avLst/>
              <a:gdLst/>
              <a:ahLst/>
              <a:cxnLst/>
              <a:rect l="l" t="t" r="r" b="b"/>
              <a:pathLst>
                <a:path w="80701" h="74211" extrusionOk="0">
                  <a:moveTo>
                    <a:pt x="59759" y="1551"/>
                  </a:moveTo>
                  <a:cubicBezTo>
                    <a:pt x="51895" y="-1070"/>
                    <a:pt x="40762" y="3231"/>
                    <a:pt x="36497" y="10339"/>
                  </a:cubicBezTo>
                  <a:cubicBezTo>
                    <a:pt x="32446" y="17091"/>
                    <a:pt x="33491" y="27326"/>
                    <a:pt x="27192" y="32050"/>
                  </a:cubicBezTo>
                  <a:cubicBezTo>
                    <a:pt x="21019" y="36679"/>
                    <a:pt x="12023" y="36535"/>
                    <a:pt x="5998" y="41355"/>
                  </a:cubicBezTo>
                  <a:cubicBezTo>
                    <a:pt x="289" y="45922"/>
                    <a:pt x="-2273" y="57897"/>
                    <a:pt x="2896" y="63066"/>
                  </a:cubicBezTo>
                  <a:cubicBezTo>
                    <a:pt x="14895" y="75065"/>
                    <a:pt x="36577" y="75970"/>
                    <a:pt x="53039" y="71854"/>
                  </a:cubicBezTo>
                  <a:cubicBezTo>
                    <a:pt x="60151" y="70076"/>
                    <a:pt x="69132" y="69165"/>
                    <a:pt x="73200" y="63066"/>
                  </a:cubicBezTo>
                  <a:cubicBezTo>
                    <a:pt x="79239" y="54014"/>
                    <a:pt x="77864" y="41788"/>
                    <a:pt x="79403" y="31016"/>
                  </a:cubicBezTo>
                  <a:cubicBezTo>
                    <a:pt x="80281" y="24873"/>
                    <a:pt x="81965" y="17795"/>
                    <a:pt x="78886" y="12407"/>
                  </a:cubicBezTo>
                  <a:cubicBezTo>
                    <a:pt x="74898" y="5428"/>
                    <a:pt x="66246" y="0"/>
                    <a:pt x="58208" y="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42"/>
            <p:cNvSpPr/>
            <p:nvPr/>
          </p:nvSpPr>
          <p:spPr>
            <a:xfrm>
              <a:off x="7017649" y="3220483"/>
              <a:ext cx="1345025" cy="1376200"/>
            </a:xfrm>
            <a:custGeom>
              <a:avLst/>
              <a:gdLst/>
              <a:ahLst/>
              <a:cxnLst/>
              <a:rect l="l" t="t" r="r" b="b"/>
              <a:pathLst>
                <a:path w="53801" h="55048" extrusionOk="0">
                  <a:moveTo>
                    <a:pt x="51166" y="5584"/>
                  </a:moveTo>
                  <a:cubicBezTo>
                    <a:pt x="47481" y="980"/>
                    <a:pt x="38020" y="-2203"/>
                    <a:pt x="33849" y="1965"/>
                  </a:cubicBezTo>
                  <a:cubicBezTo>
                    <a:pt x="28886" y="6925"/>
                    <a:pt x="30341" y="16471"/>
                    <a:pt x="25061" y="21092"/>
                  </a:cubicBezTo>
                  <a:cubicBezTo>
                    <a:pt x="18421" y="26904"/>
                    <a:pt x="7054" y="26350"/>
                    <a:pt x="1540" y="33240"/>
                  </a:cubicBezTo>
                  <a:cubicBezTo>
                    <a:pt x="-1691" y="37277"/>
                    <a:pt x="1017" y="44564"/>
                    <a:pt x="4383" y="48490"/>
                  </a:cubicBezTo>
                  <a:cubicBezTo>
                    <a:pt x="13364" y="58965"/>
                    <a:pt x="35260" y="55658"/>
                    <a:pt x="45738" y="46680"/>
                  </a:cubicBezTo>
                  <a:cubicBezTo>
                    <a:pt x="49545" y="43418"/>
                    <a:pt x="49561" y="37359"/>
                    <a:pt x="50649" y="32465"/>
                  </a:cubicBezTo>
                  <a:cubicBezTo>
                    <a:pt x="52558" y="23876"/>
                    <a:pt x="55876" y="13971"/>
                    <a:pt x="51941" y="610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4" name="Google Shape;344;p42"/>
            <p:cNvSpPr/>
            <p:nvPr/>
          </p:nvSpPr>
          <p:spPr>
            <a:xfrm rot="279846">
              <a:off x="7476096" y="3504941"/>
              <a:ext cx="659173" cy="845784"/>
            </a:xfrm>
            <a:custGeom>
              <a:avLst/>
              <a:gdLst/>
              <a:ahLst/>
              <a:cxnLst/>
              <a:rect l="l" t="t" r="r" b="b"/>
              <a:pathLst>
                <a:path w="28285" h="33831" extrusionOk="0">
                  <a:moveTo>
                    <a:pt x="25333" y="2476"/>
                  </a:moveTo>
                  <a:cubicBezTo>
                    <a:pt x="24237" y="284"/>
                    <a:pt x="19192" y="-1008"/>
                    <a:pt x="18096" y="1184"/>
                  </a:cubicBezTo>
                  <a:cubicBezTo>
                    <a:pt x="15476" y="6425"/>
                    <a:pt x="16741" y="13536"/>
                    <a:pt x="12927" y="17984"/>
                  </a:cubicBezTo>
                  <a:cubicBezTo>
                    <a:pt x="10569" y="20734"/>
                    <a:pt x="5933" y="20372"/>
                    <a:pt x="3105" y="22636"/>
                  </a:cubicBezTo>
                  <a:cubicBezTo>
                    <a:pt x="690" y="24569"/>
                    <a:pt x="-1150" y="29496"/>
                    <a:pt x="1037" y="31683"/>
                  </a:cubicBezTo>
                  <a:cubicBezTo>
                    <a:pt x="5080" y="35726"/>
                    <a:pt x="13631" y="33447"/>
                    <a:pt x="18096" y="29874"/>
                  </a:cubicBezTo>
                  <a:cubicBezTo>
                    <a:pt x="25351" y="24068"/>
                    <a:pt x="31519" y="10985"/>
                    <a:pt x="26367" y="325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5" name="Google Shape;345;p42"/>
            <p:cNvSpPr/>
            <p:nvPr/>
          </p:nvSpPr>
          <p:spPr>
            <a:xfrm>
              <a:off x="6118779" y="2543626"/>
              <a:ext cx="2790475" cy="2602400"/>
            </a:xfrm>
            <a:custGeom>
              <a:avLst/>
              <a:gdLst/>
              <a:ahLst/>
              <a:cxnLst/>
              <a:rect l="l" t="t" r="r" b="b"/>
              <a:pathLst>
                <a:path w="111619" h="104096" extrusionOk="0">
                  <a:moveTo>
                    <a:pt x="91257" y="5777"/>
                  </a:moveTo>
                  <a:cubicBezTo>
                    <a:pt x="81743" y="-3731"/>
                    <a:pt x="62127" y="-133"/>
                    <a:pt x="50936" y="7328"/>
                  </a:cubicBezTo>
                  <a:cubicBezTo>
                    <a:pt x="40977" y="13967"/>
                    <a:pt x="42327" y="29704"/>
                    <a:pt x="36978" y="40412"/>
                  </a:cubicBezTo>
                  <a:cubicBezTo>
                    <a:pt x="34671" y="45031"/>
                    <a:pt x="27739" y="45035"/>
                    <a:pt x="23021" y="47132"/>
                  </a:cubicBezTo>
                  <a:cubicBezTo>
                    <a:pt x="15422" y="50509"/>
                    <a:pt x="7669" y="54702"/>
                    <a:pt x="2344" y="61089"/>
                  </a:cubicBezTo>
                  <a:cubicBezTo>
                    <a:pt x="-3437" y="68024"/>
                    <a:pt x="3130" y="80231"/>
                    <a:pt x="8547" y="87453"/>
                  </a:cubicBezTo>
                  <a:cubicBezTo>
                    <a:pt x="12395" y="92583"/>
                    <a:pt x="19229" y="94671"/>
                    <a:pt x="25089" y="97275"/>
                  </a:cubicBezTo>
                  <a:cubicBezTo>
                    <a:pt x="40148" y="103968"/>
                    <a:pt x="57885" y="105292"/>
                    <a:pt x="74198" y="102961"/>
                  </a:cubicBezTo>
                  <a:cubicBezTo>
                    <a:pt x="84609" y="101473"/>
                    <a:pt x="97869" y="101552"/>
                    <a:pt x="104180" y="93139"/>
                  </a:cubicBezTo>
                  <a:cubicBezTo>
                    <a:pt x="120447" y="71455"/>
                    <a:pt x="105589" y="38278"/>
                    <a:pt x="99011" y="11981"/>
                  </a:cubicBezTo>
                  <a:cubicBezTo>
                    <a:pt x="98149" y="8535"/>
                    <a:pt x="93879" y="6887"/>
                    <a:pt x="92290" y="371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346" name="Google Shape;346;p42"/>
          <p:cNvGrpSpPr/>
          <p:nvPr/>
        </p:nvGrpSpPr>
        <p:grpSpPr>
          <a:xfrm rot="10800000">
            <a:off x="199272" y="2794778"/>
            <a:ext cx="2977109" cy="2183475"/>
            <a:chOff x="1590761" y="-450442"/>
            <a:chExt cx="2977109" cy="2183475"/>
          </a:xfrm>
        </p:grpSpPr>
        <p:sp>
          <p:nvSpPr>
            <p:cNvPr id="347" name="Google Shape;347;p42"/>
            <p:cNvSpPr/>
            <p:nvPr/>
          </p:nvSpPr>
          <p:spPr>
            <a:xfrm>
              <a:off x="1878935" y="-65875"/>
              <a:ext cx="2400725" cy="1210725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8" name="Google Shape;348;p42"/>
            <p:cNvSpPr/>
            <p:nvPr/>
          </p:nvSpPr>
          <p:spPr>
            <a:xfrm rot="680343">
              <a:off x="2206863" y="240906"/>
              <a:ext cx="1760729" cy="504043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9" name="Google Shape;349;p42"/>
            <p:cNvSpPr/>
            <p:nvPr/>
          </p:nvSpPr>
          <p:spPr>
            <a:xfrm rot="-318791">
              <a:off x="1674135" y="-324471"/>
              <a:ext cx="2810360" cy="1931532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>
            <a:off x="1794675" y="-649108"/>
            <a:ext cx="9260933" cy="5856100"/>
          </a:xfrm>
          <a:custGeom>
            <a:avLst/>
            <a:gdLst/>
            <a:ahLst/>
            <a:cxnLst/>
            <a:rect l="l" t="t" r="r" b="b"/>
            <a:pathLst>
              <a:path w="360839" h="234244" extrusionOk="0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32" name="Google Shape;432;p57"/>
          <p:cNvSpPr/>
          <p:nvPr/>
        </p:nvSpPr>
        <p:spPr>
          <a:xfrm rot="10800000">
            <a:off x="-1660625" y="225659"/>
            <a:ext cx="9020975" cy="6265441"/>
          </a:xfrm>
          <a:custGeom>
            <a:avLst/>
            <a:gdLst/>
            <a:ahLst/>
            <a:cxnLst/>
            <a:rect l="l" t="t" r="r" b="b"/>
            <a:pathLst>
              <a:path w="360839" h="234244" extrusionOk="0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rot="391151">
            <a:off x="5855051" y="-44364"/>
            <a:ext cx="3599018" cy="1290927"/>
          </a:xfrm>
          <a:custGeom>
            <a:avLst/>
            <a:gdLst/>
            <a:ahLst/>
            <a:cxnLst/>
            <a:rect l="l" t="t" r="r" b="b"/>
            <a:pathLst>
              <a:path w="135304" h="48532" extrusionOk="0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83849" y="4890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14425" y="1370125"/>
            <a:ext cx="79194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rot="120236">
            <a:off x="4522215" y="-63938"/>
            <a:ext cx="4727107" cy="1278646"/>
          </a:xfrm>
          <a:custGeom>
            <a:avLst/>
            <a:gdLst/>
            <a:ahLst/>
            <a:cxnLst/>
            <a:rect l="l" t="t" r="r" b="b"/>
            <a:pathLst>
              <a:path w="182649" h="63284" extrusionOk="0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313600" y="2515675"/>
            <a:ext cx="27303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313600" y="3088925"/>
            <a:ext cx="2730300" cy="9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135075" y="445050"/>
            <a:ext cx="9414000" cy="1431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50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rot="-5400000">
            <a:off x="1623583" y="-933600"/>
            <a:ext cx="1382275" cy="2619375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593125" y="1660350"/>
            <a:ext cx="36078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599307" y="2510350"/>
            <a:ext cx="3595500" cy="15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8069275" y="0"/>
            <a:ext cx="361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subTitle" idx="1"/>
          </p:nvPr>
        </p:nvSpPr>
        <p:spPr>
          <a:xfrm>
            <a:off x="1942208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4831583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title" hasCustomPrompt="1"/>
          </p:nvPr>
        </p:nvSpPr>
        <p:spPr>
          <a:xfrm>
            <a:off x="2348913" y="1496639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3" hasCustomPrompt="1"/>
          </p:nvPr>
        </p:nvSpPr>
        <p:spPr>
          <a:xfrm>
            <a:off x="5242306" y="1529228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4" hasCustomPrompt="1"/>
          </p:nvPr>
        </p:nvSpPr>
        <p:spPr>
          <a:xfrm>
            <a:off x="2349156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5" hasCustomPrompt="1"/>
          </p:nvPr>
        </p:nvSpPr>
        <p:spPr>
          <a:xfrm>
            <a:off x="5242549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6"/>
          </p:nvPr>
        </p:nvSpPr>
        <p:spPr>
          <a:xfrm>
            <a:off x="1822938" y="197572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7"/>
          </p:nvPr>
        </p:nvSpPr>
        <p:spPr>
          <a:xfrm>
            <a:off x="4743438" y="1975720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8"/>
          </p:nvPr>
        </p:nvSpPr>
        <p:spPr>
          <a:xfrm>
            <a:off x="4719863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9"/>
          </p:nvPr>
        </p:nvSpPr>
        <p:spPr>
          <a:xfrm>
            <a:off x="19411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13"/>
          </p:nvPr>
        </p:nvSpPr>
        <p:spPr>
          <a:xfrm>
            <a:off x="48355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4"/>
          </p:nvPr>
        </p:nvSpPr>
        <p:spPr>
          <a:xfrm>
            <a:off x="1821938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15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3" name="Google Shape;233;p32"/>
          <p:cNvSpPr/>
          <p:nvPr/>
        </p:nvSpPr>
        <p:spPr>
          <a:xfrm rot="395521">
            <a:off x="5106136" y="-114285"/>
            <a:ext cx="4323649" cy="2396077"/>
          </a:xfrm>
          <a:custGeom>
            <a:avLst/>
            <a:gdLst/>
            <a:ahLst/>
            <a:cxnLst/>
            <a:rect l="l" t="t" r="r" b="b"/>
            <a:pathLst>
              <a:path w="172944" h="95842" extrusionOk="0">
                <a:moveTo>
                  <a:pt x="1494" y="0"/>
                </a:moveTo>
                <a:cubicBezTo>
                  <a:pt x="-221" y="10291"/>
                  <a:pt x="-1267" y="21910"/>
                  <a:pt x="3399" y="31242"/>
                </a:cubicBezTo>
                <a:cubicBezTo>
                  <a:pt x="7085" y="38614"/>
                  <a:pt x="15914" y="43231"/>
                  <a:pt x="23973" y="44958"/>
                </a:cubicBezTo>
                <a:cubicBezTo>
                  <a:pt x="35431" y="47413"/>
                  <a:pt x="47909" y="45996"/>
                  <a:pt x="59025" y="42291"/>
                </a:cubicBezTo>
                <a:cubicBezTo>
                  <a:pt x="70906" y="38331"/>
                  <a:pt x="84992" y="32852"/>
                  <a:pt x="96363" y="38100"/>
                </a:cubicBezTo>
                <a:cubicBezTo>
                  <a:pt x="101993" y="40699"/>
                  <a:pt x="108830" y="43222"/>
                  <a:pt x="111603" y="48768"/>
                </a:cubicBezTo>
                <a:cubicBezTo>
                  <a:pt x="117194" y="59949"/>
                  <a:pt x="117022" y="74145"/>
                  <a:pt x="124938" y="83820"/>
                </a:cubicBezTo>
                <a:cubicBezTo>
                  <a:pt x="135133" y="96281"/>
                  <a:pt x="161559" y="100539"/>
                  <a:pt x="172944" y="8915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 hasCustomPrompt="1"/>
          </p:nvPr>
        </p:nvSpPr>
        <p:spPr>
          <a:xfrm>
            <a:off x="717176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717405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716475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33"/>
          <p:cNvSpPr/>
          <p:nvPr/>
        </p:nvSpPr>
        <p:spPr>
          <a:xfrm rot="5399708">
            <a:off x="7439913" y="-720696"/>
            <a:ext cx="983368" cy="2424737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41" name="Google Shape;241;p33"/>
          <p:cNvSpPr txBox="1">
            <a:spLocks noGrp="1"/>
          </p:cNvSpPr>
          <p:nvPr>
            <p:ph type="title" idx="4" hasCustomPrompt="1"/>
          </p:nvPr>
        </p:nvSpPr>
        <p:spPr>
          <a:xfrm>
            <a:off x="717176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5"/>
          </p:nvPr>
        </p:nvSpPr>
        <p:spPr>
          <a:xfrm>
            <a:off x="717405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6"/>
          </p:nvPr>
        </p:nvSpPr>
        <p:spPr>
          <a:xfrm>
            <a:off x="716475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 idx="7" hasCustomPrompt="1"/>
          </p:nvPr>
        </p:nvSpPr>
        <p:spPr>
          <a:xfrm>
            <a:off x="6265201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8"/>
          </p:nvPr>
        </p:nvSpPr>
        <p:spPr>
          <a:xfrm>
            <a:off x="6265430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9"/>
          </p:nvPr>
        </p:nvSpPr>
        <p:spPr>
          <a:xfrm>
            <a:off x="6264500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title" idx="13" hasCustomPrompt="1"/>
          </p:nvPr>
        </p:nvSpPr>
        <p:spPr>
          <a:xfrm>
            <a:off x="6265201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4"/>
          </p:nvPr>
        </p:nvSpPr>
        <p:spPr>
          <a:xfrm>
            <a:off x="6265430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5"/>
          </p:nvPr>
        </p:nvSpPr>
        <p:spPr>
          <a:xfrm>
            <a:off x="6264500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 idx="16" hasCustomPrompt="1"/>
          </p:nvPr>
        </p:nvSpPr>
        <p:spPr>
          <a:xfrm>
            <a:off x="3491189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7"/>
          </p:nvPr>
        </p:nvSpPr>
        <p:spPr>
          <a:xfrm>
            <a:off x="3491418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18"/>
          </p:nvPr>
        </p:nvSpPr>
        <p:spPr>
          <a:xfrm>
            <a:off x="3490488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 idx="19" hasCustomPrompt="1"/>
          </p:nvPr>
        </p:nvSpPr>
        <p:spPr>
          <a:xfrm>
            <a:off x="3491189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20"/>
          </p:nvPr>
        </p:nvSpPr>
        <p:spPr>
          <a:xfrm>
            <a:off x="3491418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21"/>
          </p:nvPr>
        </p:nvSpPr>
        <p:spPr>
          <a:xfrm>
            <a:off x="3490488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6" name="Google Shape;256;p33"/>
          <p:cNvSpPr/>
          <p:nvPr/>
        </p:nvSpPr>
        <p:spPr>
          <a:xfrm rot="3628142">
            <a:off x="-1201559" y="1658336"/>
            <a:ext cx="2476530" cy="1511593"/>
          </a:xfrm>
          <a:custGeom>
            <a:avLst/>
            <a:gdLst/>
            <a:ahLst/>
            <a:cxnLst/>
            <a:rect l="l" t="t" r="r" b="b"/>
            <a:pathLst>
              <a:path w="99060" h="60463" extrusionOk="0">
                <a:moveTo>
                  <a:pt x="0" y="5980"/>
                </a:moveTo>
                <a:cubicBezTo>
                  <a:pt x="12213" y="-3180"/>
                  <a:pt x="41145" y="-2222"/>
                  <a:pt x="45339" y="12457"/>
                </a:cubicBezTo>
                <a:cubicBezTo>
                  <a:pt x="46820" y="17641"/>
                  <a:pt x="45535" y="24944"/>
                  <a:pt x="41148" y="28078"/>
                </a:cubicBezTo>
                <a:cubicBezTo>
                  <a:pt x="39089" y="29549"/>
                  <a:pt x="35164" y="27989"/>
                  <a:pt x="33909" y="25792"/>
                </a:cubicBezTo>
                <a:cubicBezTo>
                  <a:pt x="32870" y="23973"/>
                  <a:pt x="33446" y="20358"/>
                  <a:pt x="35433" y="19696"/>
                </a:cubicBezTo>
                <a:cubicBezTo>
                  <a:pt x="43656" y="16955"/>
                  <a:pt x="54831" y="18520"/>
                  <a:pt x="60960" y="24649"/>
                </a:cubicBezTo>
                <a:cubicBezTo>
                  <a:pt x="69254" y="32943"/>
                  <a:pt x="72097" y="45692"/>
                  <a:pt x="80391" y="53986"/>
                </a:cubicBezTo>
                <a:cubicBezTo>
                  <a:pt x="85049" y="58644"/>
                  <a:pt x="93169" y="57517"/>
                  <a:pt x="99060" y="60463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/>
          <p:nvPr/>
        </p:nvSpPr>
        <p:spPr>
          <a:xfrm rot="515571">
            <a:off x="99533" y="102554"/>
            <a:ext cx="4502900" cy="963188"/>
          </a:xfrm>
          <a:custGeom>
            <a:avLst/>
            <a:gdLst/>
            <a:ahLst/>
            <a:cxnLst/>
            <a:rect l="l" t="t" r="r" b="b"/>
            <a:pathLst>
              <a:path w="167256" h="68653" extrusionOk="0">
                <a:moveTo>
                  <a:pt x="0" y="8559"/>
                </a:moveTo>
                <a:cubicBezTo>
                  <a:pt x="9262" y="840"/>
                  <a:pt x="25941" y="-3386"/>
                  <a:pt x="35819" y="3527"/>
                </a:cubicBezTo>
                <a:cubicBezTo>
                  <a:pt x="49192" y="12887"/>
                  <a:pt x="53916" y="31634"/>
                  <a:pt x="67198" y="41122"/>
                </a:cubicBezTo>
                <a:cubicBezTo>
                  <a:pt x="76683" y="47898"/>
                  <a:pt x="89606" y="49799"/>
                  <a:pt x="101242" y="49115"/>
                </a:cubicBezTo>
                <a:cubicBezTo>
                  <a:pt x="109145" y="48650"/>
                  <a:pt x="116781" y="43925"/>
                  <a:pt x="124628" y="44971"/>
                </a:cubicBezTo>
                <a:cubicBezTo>
                  <a:pt x="135126" y="46371"/>
                  <a:pt x="144370" y="53108"/>
                  <a:pt x="153047" y="59180"/>
                </a:cubicBezTo>
                <a:cubicBezTo>
                  <a:pt x="157711" y="62444"/>
                  <a:pt x="161564" y="68653"/>
                  <a:pt x="167256" y="68653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1002211" y="2515675"/>
            <a:ext cx="28791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body" idx="1"/>
          </p:nvPr>
        </p:nvSpPr>
        <p:spPr>
          <a:xfrm>
            <a:off x="1002150" y="3088925"/>
            <a:ext cx="2879100" cy="9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8" r:id="rId6"/>
    <p:sldLayoutId id="2147483678" r:id="rId7"/>
    <p:sldLayoutId id="2147483679" r:id="rId8"/>
    <p:sldLayoutId id="2147483682" r:id="rId9"/>
    <p:sldLayoutId id="2147483683" r:id="rId10"/>
    <p:sldLayoutId id="2147483687" r:id="rId11"/>
    <p:sldLayoutId id="2147483688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/>
          <p:nvPr/>
        </p:nvSpPr>
        <p:spPr>
          <a:xfrm>
            <a:off x="-75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63"/>
          <p:cNvGrpSpPr/>
          <p:nvPr/>
        </p:nvGrpSpPr>
        <p:grpSpPr>
          <a:xfrm>
            <a:off x="2661313" y="1012110"/>
            <a:ext cx="3585288" cy="3443883"/>
            <a:chOff x="3112501" y="1112275"/>
            <a:chExt cx="2884459" cy="2932315"/>
          </a:xfrm>
        </p:grpSpPr>
        <p:sp>
          <p:nvSpPr>
            <p:cNvPr id="449" name="Google Shape;449;p63"/>
            <p:cNvSpPr/>
            <p:nvPr/>
          </p:nvSpPr>
          <p:spPr>
            <a:xfrm>
              <a:off x="3112501" y="1112275"/>
              <a:ext cx="2884459" cy="29323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3"/>
            <p:cNvSpPr/>
            <p:nvPr/>
          </p:nvSpPr>
          <p:spPr>
            <a:xfrm>
              <a:off x="3345854" y="1282299"/>
              <a:ext cx="2423877" cy="2487207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451;p63"/>
            <p:cNvCxnSpPr/>
            <p:nvPr/>
          </p:nvCxnSpPr>
          <p:spPr>
            <a:xfrm>
              <a:off x="3813275" y="2579625"/>
              <a:ext cx="481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63"/>
            <p:cNvCxnSpPr/>
            <p:nvPr/>
          </p:nvCxnSpPr>
          <p:spPr>
            <a:xfrm>
              <a:off x="4849375" y="2579625"/>
              <a:ext cx="481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456" name="Google Shape;456;p63"/>
          <p:cNvSpPr txBox="1">
            <a:spLocks noGrp="1"/>
          </p:cNvSpPr>
          <p:nvPr>
            <p:ph type="ctrTitle"/>
          </p:nvPr>
        </p:nvSpPr>
        <p:spPr>
          <a:xfrm>
            <a:off x="3511106" y="2762238"/>
            <a:ext cx="1852255" cy="1116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Gestión de reservas 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Casa Rural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“Los Maragatos</a:t>
            </a:r>
            <a:r>
              <a:rPr lang="en" dirty="0"/>
              <a:t>”</a:t>
            </a:r>
            <a:endParaRPr dirty="0"/>
          </a:p>
        </p:txBody>
      </p:sp>
      <p:sp>
        <p:nvSpPr>
          <p:cNvPr id="458" name="Google Shape;458;p63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9"/>
          <p:cNvSpPr txBox="1">
            <a:spLocks noGrp="1"/>
          </p:cNvSpPr>
          <p:nvPr>
            <p:ph type="title"/>
          </p:nvPr>
        </p:nvSpPr>
        <p:spPr>
          <a:xfrm>
            <a:off x="593125" y="1660350"/>
            <a:ext cx="36078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RESERVAS</a:t>
            </a:r>
            <a:endParaRPr dirty="0"/>
          </a:p>
        </p:txBody>
      </p:sp>
      <p:sp>
        <p:nvSpPr>
          <p:cNvPr id="549" name="Google Shape;549;p69"/>
          <p:cNvSpPr txBox="1">
            <a:spLocks noGrp="1"/>
          </p:cNvSpPr>
          <p:nvPr>
            <p:ph type="subTitle" idx="1"/>
          </p:nvPr>
        </p:nvSpPr>
        <p:spPr>
          <a:xfrm>
            <a:off x="599307" y="2510350"/>
            <a:ext cx="3595500" cy="987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El usuario selecciona una fecha y comprueba si hay disponibilidad, a su vez, obtiene el importe de la reserva.</a:t>
            </a:r>
            <a:endParaRPr dirty="0"/>
          </a:p>
        </p:txBody>
      </p:sp>
      <p:sp>
        <p:nvSpPr>
          <p:cNvPr id="552" name="Google Shape;552;p69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9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38;p68">
            <a:extLst>
              <a:ext uri="{FF2B5EF4-FFF2-40B4-BE49-F238E27FC236}">
                <a16:creationId xmlns:a16="http://schemas.microsoft.com/office/drawing/2014/main" id="{1FA54A8D-DBCE-B34E-B4C3-1B378E1DE9F8}"/>
              </a:ext>
            </a:extLst>
          </p:cNvPr>
          <p:cNvSpPr txBox="1">
            <a:spLocks/>
          </p:cNvSpPr>
          <p:nvPr/>
        </p:nvSpPr>
        <p:spPr>
          <a:xfrm>
            <a:off x="513530" y="11612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>
                <a:solidFill>
                  <a:schemeClr val="bg2"/>
                </a:solidFill>
                <a:latin typeface="Just Another Hand" panose="020B0604020202020204" charset="0"/>
              </a:rPr>
              <a:t>02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9AA29F-E805-6F6B-6015-6894A0B15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4" t="14792" r="29563" b="4493"/>
          <a:stretch/>
        </p:blipFill>
        <p:spPr>
          <a:xfrm>
            <a:off x="4194807" y="495995"/>
            <a:ext cx="3797765" cy="415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39;p68">
            <a:extLst>
              <a:ext uri="{FF2B5EF4-FFF2-40B4-BE49-F238E27FC236}">
                <a16:creationId xmlns:a16="http://schemas.microsoft.com/office/drawing/2014/main" id="{2BE6156C-004B-8359-18C1-7C9896443BBE}"/>
              </a:ext>
            </a:extLst>
          </p:cNvPr>
          <p:cNvSpPr/>
          <p:nvPr/>
        </p:nvSpPr>
        <p:spPr>
          <a:xfrm rot="21213025">
            <a:off x="389540" y="3437007"/>
            <a:ext cx="3813492" cy="14735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539;p68">
            <a:extLst>
              <a:ext uri="{FF2B5EF4-FFF2-40B4-BE49-F238E27FC236}">
                <a16:creationId xmlns:a16="http://schemas.microsoft.com/office/drawing/2014/main" id="{6FC7E4E5-98F1-A4E3-45D8-198207B4B831}"/>
              </a:ext>
            </a:extLst>
          </p:cNvPr>
          <p:cNvSpPr/>
          <p:nvPr/>
        </p:nvSpPr>
        <p:spPr>
          <a:xfrm rot="565751">
            <a:off x="392206" y="1804790"/>
            <a:ext cx="3452397" cy="11802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F1BBF6-65AE-B47F-588A-C55F0478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400" y="212550"/>
            <a:ext cx="3607800" cy="862800"/>
          </a:xfrm>
        </p:spPr>
        <p:txBody>
          <a:bodyPr/>
          <a:lstStyle/>
          <a:p>
            <a:r>
              <a:rPr lang="es-ES" dirty="0"/>
              <a:t>Reserva </a:t>
            </a:r>
            <a:r>
              <a:rPr lang="es-ES" dirty="0" err="1"/>
              <a:t>Controller</a:t>
            </a:r>
            <a:endParaRPr lang="es-ES" dirty="0"/>
          </a:p>
        </p:txBody>
      </p:sp>
      <p:sp>
        <p:nvSpPr>
          <p:cNvPr id="6" name="Google Shape;1907;p119">
            <a:extLst>
              <a:ext uri="{FF2B5EF4-FFF2-40B4-BE49-F238E27FC236}">
                <a16:creationId xmlns:a16="http://schemas.microsoft.com/office/drawing/2014/main" id="{6BABF8AE-5EF3-E80C-FFF2-38DC4BC434DC}"/>
              </a:ext>
            </a:extLst>
          </p:cNvPr>
          <p:cNvSpPr/>
          <p:nvPr/>
        </p:nvSpPr>
        <p:spPr>
          <a:xfrm rot="5799459">
            <a:off x="4959900" y="428088"/>
            <a:ext cx="3187132" cy="442319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B038544-BA51-AE5B-1C27-81D348A52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0" t="27212" r="33392" b="44657"/>
          <a:stretch/>
        </p:blipFill>
        <p:spPr>
          <a:xfrm>
            <a:off x="310101" y="3419308"/>
            <a:ext cx="3896139" cy="14468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02A14B-0A8C-3F45-9532-60E3C3DCA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55" t="54964" r="38230" b="26556"/>
          <a:stretch/>
        </p:blipFill>
        <p:spPr>
          <a:xfrm>
            <a:off x="335798" y="1819807"/>
            <a:ext cx="3490624" cy="962109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7EBFCB7-D4D5-9823-B3D2-3E2EE5992EF8}"/>
              </a:ext>
            </a:extLst>
          </p:cNvPr>
          <p:cNvSpPr txBox="1">
            <a:spLocks/>
          </p:cNvSpPr>
          <p:nvPr/>
        </p:nvSpPr>
        <p:spPr>
          <a:xfrm>
            <a:off x="64777" y="853792"/>
            <a:ext cx="36078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/>
              <a:t>Reserva @Service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5F16D87-448F-CBBE-042E-F70FCFC08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42" t="9437" r="20000" b="23015"/>
          <a:stretch/>
        </p:blipFill>
        <p:spPr>
          <a:xfrm>
            <a:off x="4317400" y="1059693"/>
            <a:ext cx="4395198" cy="29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0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A9489-1481-BA7C-2CD4-D8518FF3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25" y="93442"/>
            <a:ext cx="2299299" cy="855382"/>
          </a:xfrm>
        </p:spPr>
        <p:txBody>
          <a:bodyPr/>
          <a:lstStyle/>
          <a:p>
            <a:r>
              <a:rPr lang="es-ES" dirty="0"/>
              <a:t>Clase Reserva </a:t>
            </a:r>
          </a:p>
        </p:txBody>
      </p:sp>
      <p:sp>
        <p:nvSpPr>
          <p:cNvPr id="4" name="Google Shape;539;p68">
            <a:extLst>
              <a:ext uri="{FF2B5EF4-FFF2-40B4-BE49-F238E27FC236}">
                <a16:creationId xmlns:a16="http://schemas.microsoft.com/office/drawing/2014/main" id="{5B80BC5E-F4C6-A959-1178-9570B38FAC3B}"/>
              </a:ext>
            </a:extLst>
          </p:cNvPr>
          <p:cNvSpPr/>
          <p:nvPr/>
        </p:nvSpPr>
        <p:spPr>
          <a:xfrm rot="565751">
            <a:off x="422533" y="813897"/>
            <a:ext cx="2425035" cy="41658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02530A-C90F-BA6A-3D41-6F614E015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8" r="53650" b="18119"/>
          <a:stretch/>
        </p:blipFill>
        <p:spPr>
          <a:xfrm>
            <a:off x="325388" y="838478"/>
            <a:ext cx="2636409" cy="4211580"/>
          </a:xfrm>
          <a:prstGeom prst="rect">
            <a:avLst/>
          </a:prstGeom>
        </p:spPr>
      </p:pic>
      <p:sp>
        <p:nvSpPr>
          <p:cNvPr id="7" name="Google Shape;1907;p119">
            <a:extLst>
              <a:ext uri="{FF2B5EF4-FFF2-40B4-BE49-F238E27FC236}">
                <a16:creationId xmlns:a16="http://schemas.microsoft.com/office/drawing/2014/main" id="{5C4B9CE3-8849-0F9C-A2E3-F287F0301A9C}"/>
              </a:ext>
            </a:extLst>
          </p:cNvPr>
          <p:cNvSpPr/>
          <p:nvPr/>
        </p:nvSpPr>
        <p:spPr>
          <a:xfrm rot="5799459">
            <a:off x="3887084" y="-60733"/>
            <a:ext cx="3163196" cy="390267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C16C22-FDFA-DF14-B9B4-2B83CF035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5" t="11030" r="29416" b="12539"/>
          <a:stretch/>
        </p:blipFill>
        <p:spPr>
          <a:xfrm>
            <a:off x="3541856" y="306767"/>
            <a:ext cx="3700103" cy="316767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1F26903-1BCE-84AF-E5B1-A379ECFD09AB}"/>
              </a:ext>
            </a:extLst>
          </p:cNvPr>
          <p:cNvSpPr txBox="1">
            <a:spLocks/>
          </p:cNvSpPr>
          <p:nvPr/>
        </p:nvSpPr>
        <p:spPr>
          <a:xfrm>
            <a:off x="7176463" y="1498392"/>
            <a:ext cx="2017226" cy="85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/>
              <a:t>Reserva </a:t>
            </a:r>
            <a:r>
              <a:rPr lang="es-ES" dirty="0" err="1"/>
              <a:t>component.ts</a:t>
            </a:r>
            <a:r>
              <a:rPr lang="es-ES" dirty="0"/>
              <a:t> 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EADC960E-6B1C-02B9-8CD8-95E00F6E1D29}"/>
              </a:ext>
            </a:extLst>
          </p:cNvPr>
          <p:cNvSpPr txBox="1">
            <a:spLocks/>
          </p:cNvSpPr>
          <p:nvPr/>
        </p:nvSpPr>
        <p:spPr>
          <a:xfrm>
            <a:off x="3541856" y="3474192"/>
            <a:ext cx="3284925" cy="76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 sz="2400" dirty="0">
                <a:latin typeface="Just Another Hand" panose="020B0604020202020204" charset="0"/>
              </a:rPr>
              <a:t>Reserva </a:t>
            </a:r>
            <a:r>
              <a:rPr lang="es-ES" sz="2400" dirty="0" err="1">
                <a:latin typeface="Just Another Hand" panose="020B0604020202020204" charset="0"/>
              </a:rPr>
              <a:t>Service</a:t>
            </a:r>
            <a:r>
              <a:rPr lang="es-ES" sz="2400" dirty="0">
                <a:latin typeface="Just Another Hand" panose="020B0604020202020204" charset="0"/>
              </a:rPr>
              <a:t> </a:t>
            </a:r>
            <a:r>
              <a:rPr lang="es-ES" sz="2400" dirty="0" err="1">
                <a:latin typeface="Just Another Hand" panose="020B0604020202020204" charset="0"/>
              </a:rPr>
              <a:t>ts</a:t>
            </a:r>
            <a:endParaRPr lang="es-ES" sz="2400" dirty="0">
              <a:latin typeface="Just Another Hand" panose="020B0604020202020204" charset="0"/>
            </a:endParaRPr>
          </a:p>
        </p:txBody>
      </p:sp>
      <p:sp>
        <p:nvSpPr>
          <p:cNvPr id="16" name="Google Shape;1907;p119">
            <a:extLst>
              <a:ext uri="{FF2B5EF4-FFF2-40B4-BE49-F238E27FC236}">
                <a16:creationId xmlns:a16="http://schemas.microsoft.com/office/drawing/2014/main" id="{BD8193F9-4073-C4B7-4FAD-3BA5DF568242}"/>
              </a:ext>
            </a:extLst>
          </p:cNvPr>
          <p:cNvSpPr/>
          <p:nvPr/>
        </p:nvSpPr>
        <p:spPr>
          <a:xfrm rot="5799459">
            <a:off x="4995846" y="2966485"/>
            <a:ext cx="838572" cy="29878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8F96C3-5F0E-B674-0710-CDBA74005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192" y="4032709"/>
            <a:ext cx="3651978" cy="8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1939405" y="1124345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CONFIRMACIÓN DE RESERVAS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3001728" y="3044756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Una vez se confirmen las fechas disponibles, se envía un correo de confirmación con todos los datos de la reserva, incluyendo ‘Id’ de reserva</a:t>
            </a:r>
            <a:endParaRPr sz="1400" dirty="0"/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91"/>
          <p:cNvSpPr/>
          <p:nvPr/>
        </p:nvSpPr>
        <p:spPr>
          <a:xfrm rot="-1224825">
            <a:off x="6649996" y="2273542"/>
            <a:ext cx="1936943" cy="15728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02CA26-7CEA-CBB4-1AC1-BC1866D1F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6" y="985575"/>
            <a:ext cx="1749802" cy="131235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1E39CF-7296-7518-D904-D36DCE55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684" y="2180328"/>
            <a:ext cx="1874380" cy="1874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92"/>
          <p:cNvGrpSpPr/>
          <p:nvPr/>
        </p:nvGrpSpPr>
        <p:grpSpPr>
          <a:xfrm>
            <a:off x="123750" y="1323016"/>
            <a:ext cx="3793449" cy="2670253"/>
            <a:chOff x="3852100" y="957350"/>
            <a:chExt cx="2111725" cy="1687000"/>
          </a:xfrm>
        </p:grpSpPr>
        <p:sp>
          <p:nvSpPr>
            <p:cNvPr id="1200" name="Google Shape;1200;p92"/>
            <p:cNvSpPr/>
            <p:nvPr/>
          </p:nvSpPr>
          <p:spPr>
            <a:xfrm>
              <a:off x="4590700" y="2624975"/>
              <a:ext cx="655450" cy="19375"/>
            </a:xfrm>
            <a:custGeom>
              <a:avLst/>
              <a:gdLst/>
              <a:ahLst/>
              <a:cxnLst/>
              <a:rect l="l" t="t" r="r" b="b"/>
              <a:pathLst>
                <a:path w="26218" h="775" extrusionOk="0">
                  <a:moveTo>
                    <a:pt x="1" y="0"/>
                  </a:moveTo>
                  <a:lnTo>
                    <a:pt x="1" y="21"/>
                  </a:lnTo>
                  <a:lnTo>
                    <a:pt x="1" y="63"/>
                  </a:lnTo>
                  <a:lnTo>
                    <a:pt x="1" y="63"/>
                  </a:lnTo>
                  <a:cubicBezTo>
                    <a:pt x="1" y="565"/>
                    <a:pt x="796" y="775"/>
                    <a:pt x="2867" y="775"/>
                  </a:cubicBezTo>
                  <a:lnTo>
                    <a:pt x="12827" y="775"/>
                  </a:lnTo>
                  <a:lnTo>
                    <a:pt x="13454" y="775"/>
                  </a:lnTo>
                  <a:lnTo>
                    <a:pt x="23393" y="775"/>
                  </a:lnTo>
                  <a:cubicBezTo>
                    <a:pt x="25485" y="775"/>
                    <a:pt x="26197" y="524"/>
                    <a:pt x="26218" y="0"/>
                  </a:cubicBezTo>
                  <a:lnTo>
                    <a:pt x="26009" y="0"/>
                  </a:lnTo>
                  <a:lnTo>
                    <a:pt x="2600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2"/>
            <p:cNvSpPr/>
            <p:nvPr/>
          </p:nvSpPr>
          <p:spPr>
            <a:xfrm>
              <a:off x="4533150" y="2402650"/>
              <a:ext cx="764800" cy="235425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2"/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2"/>
            <p:cNvSpPr/>
            <p:nvPr/>
          </p:nvSpPr>
          <p:spPr>
            <a:xfrm>
              <a:off x="3852100" y="957350"/>
              <a:ext cx="2111725" cy="1262250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2"/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562"/>
                  </a:moveTo>
                  <a:cubicBezTo>
                    <a:pt x="0" y="5964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5964"/>
                    <a:pt x="84469" y="4562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7" name="Google Shape;1207;p92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92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A5C9B-8765-2EEB-EE8E-143CD5BD0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" t="6878" r="48759" b="49002"/>
          <a:stretch/>
        </p:blipFill>
        <p:spPr>
          <a:xfrm>
            <a:off x="294877" y="1452439"/>
            <a:ext cx="3451193" cy="1739094"/>
          </a:xfrm>
          <a:prstGeom prst="rect">
            <a:avLst/>
          </a:prstGeom>
        </p:spPr>
      </p:pic>
      <p:sp>
        <p:nvSpPr>
          <p:cNvPr id="10" name="Google Shape;539;p68">
            <a:extLst>
              <a:ext uri="{FF2B5EF4-FFF2-40B4-BE49-F238E27FC236}">
                <a16:creationId xmlns:a16="http://schemas.microsoft.com/office/drawing/2014/main" id="{0F3FBCC9-76DD-E553-80AF-ABBEC0A3BBDA}"/>
              </a:ext>
            </a:extLst>
          </p:cNvPr>
          <p:cNvSpPr/>
          <p:nvPr/>
        </p:nvSpPr>
        <p:spPr>
          <a:xfrm rot="565751">
            <a:off x="4233106" y="1641768"/>
            <a:ext cx="4502840" cy="2494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93DCF4D-C9FC-847E-9107-F6287BC14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22" t="8057" r="19940" b="29371"/>
          <a:stretch/>
        </p:blipFill>
        <p:spPr>
          <a:xfrm>
            <a:off x="4141920" y="1323016"/>
            <a:ext cx="4685211" cy="2974536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19D7DEC-0E0C-DDA4-852A-63102F685443}"/>
              </a:ext>
            </a:extLst>
          </p:cNvPr>
          <p:cNvSpPr txBox="1">
            <a:spLocks/>
          </p:cNvSpPr>
          <p:nvPr/>
        </p:nvSpPr>
        <p:spPr>
          <a:xfrm>
            <a:off x="5156572" y="528863"/>
            <a:ext cx="2789922" cy="78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/>
              <a:t>Reserva </a:t>
            </a:r>
            <a:r>
              <a:rPr lang="es-ES" dirty="0" err="1"/>
              <a:t>Controller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A184835-CD99-9057-5681-213EB82C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273" y="453862"/>
            <a:ext cx="5114275" cy="854330"/>
          </a:xfrm>
        </p:spPr>
        <p:txBody>
          <a:bodyPr/>
          <a:lstStyle/>
          <a:p>
            <a:r>
              <a:rPr lang="pt-BR" sz="3200" dirty="0"/>
              <a:t>Servidor SMTP (</a:t>
            </a:r>
            <a:r>
              <a:rPr lang="pt-BR" sz="3200" dirty="0" err="1"/>
              <a:t>Simple</a:t>
            </a:r>
            <a:r>
              <a:rPr lang="pt-BR" sz="3200" dirty="0"/>
              <a:t> Mail </a:t>
            </a:r>
            <a:r>
              <a:rPr lang="pt-BR" sz="3200" dirty="0" err="1"/>
              <a:t>Transfer</a:t>
            </a:r>
            <a:r>
              <a:rPr lang="pt-BR" sz="3200" dirty="0"/>
              <a:t> </a:t>
            </a:r>
            <a:r>
              <a:rPr lang="pt-BR" sz="3200" dirty="0" err="1"/>
              <a:t>Protocol</a:t>
            </a:r>
            <a:r>
              <a:rPr lang="pt-BR" sz="3200" dirty="0"/>
              <a:t>)</a:t>
            </a:r>
            <a:endParaRPr lang="es-ES" sz="3200" dirty="0"/>
          </a:p>
        </p:txBody>
      </p:sp>
      <p:sp>
        <p:nvSpPr>
          <p:cNvPr id="6" name="Google Shape;1460;p104">
            <a:extLst>
              <a:ext uri="{FF2B5EF4-FFF2-40B4-BE49-F238E27FC236}">
                <a16:creationId xmlns:a16="http://schemas.microsoft.com/office/drawing/2014/main" id="{C9F4B42A-9DDD-26FD-89EE-F12F09DD5083}"/>
              </a:ext>
            </a:extLst>
          </p:cNvPr>
          <p:cNvSpPr txBox="1">
            <a:spLocks/>
          </p:cNvSpPr>
          <p:nvPr/>
        </p:nvSpPr>
        <p:spPr>
          <a:xfrm>
            <a:off x="412747" y="1182022"/>
            <a:ext cx="7817300" cy="74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spcBef>
                <a:spcPts val="1600"/>
              </a:spcBef>
              <a:buNone/>
            </a:pPr>
            <a:r>
              <a:rPr lang="es-ES" dirty="0"/>
              <a:t> Cuando configuramos </a:t>
            </a:r>
            <a:r>
              <a:rPr lang="es-ES" dirty="0" err="1"/>
              <a:t>JavaMailSender</a:t>
            </a:r>
            <a:r>
              <a:rPr lang="es-ES" dirty="0"/>
              <a:t> en Spring, debemos incluir la configuración del host del servidor SMTP, el puerto de conexión, las credenciales de autenticación (como el nombre de usuario y la contraseña)</a:t>
            </a:r>
            <a:endParaRPr lang="en-US" dirty="0"/>
          </a:p>
        </p:txBody>
      </p:sp>
      <p:sp>
        <p:nvSpPr>
          <p:cNvPr id="9" name="Google Shape;539;p68">
            <a:extLst>
              <a:ext uri="{FF2B5EF4-FFF2-40B4-BE49-F238E27FC236}">
                <a16:creationId xmlns:a16="http://schemas.microsoft.com/office/drawing/2014/main" id="{CA9DEC98-97A8-4AE6-B011-B5EFC8333F99}"/>
              </a:ext>
            </a:extLst>
          </p:cNvPr>
          <p:cNvSpPr/>
          <p:nvPr/>
        </p:nvSpPr>
        <p:spPr>
          <a:xfrm rot="565751">
            <a:off x="2265509" y="2282696"/>
            <a:ext cx="4502840" cy="2494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7B7CE8-51C9-AC04-0902-436858466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16" t="30235" r="44087" b="30835"/>
          <a:stretch/>
        </p:blipFill>
        <p:spPr>
          <a:xfrm>
            <a:off x="2379430" y="2117610"/>
            <a:ext cx="4088114" cy="28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1939405" y="1124345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CANCELACIÓN DE RESERVAS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2321785" y="3154142"/>
            <a:ext cx="5005236" cy="93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Cuando se realiza una reserva, se envía un correo de confirmación donde se incluye el ‘id’ de la reserva. Con este ‘id’ que se proporciona se puede eliminar la reserva</a:t>
            </a:r>
            <a:endParaRPr sz="1400" dirty="0"/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9F8EAD-29D8-C97E-D5FC-39766E77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0" y="888840"/>
            <a:ext cx="1922502" cy="1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2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82;p91">
            <a:extLst>
              <a:ext uri="{FF2B5EF4-FFF2-40B4-BE49-F238E27FC236}">
                <a16:creationId xmlns:a16="http://schemas.microsoft.com/office/drawing/2014/main" id="{39A14007-B2E2-89B3-C1FD-D09517B4C61B}"/>
              </a:ext>
            </a:extLst>
          </p:cNvPr>
          <p:cNvSpPr txBox="1">
            <a:spLocks/>
          </p:cNvSpPr>
          <p:nvPr/>
        </p:nvSpPr>
        <p:spPr>
          <a:xfrm>
            <a:off x="6264372" y="1719521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20F16018-8CD0-EFE4-C040-F45F85943451}"/>
              </a:ext>
            </a:extLst>
          </p:cNvPr>
          <p:cNvSpPr txBox="1">
            <a:spLocks/>
          </p:cNvSpPr>
          <p:nvPr/>
        </p:nvSpPr>
        <p:spPr>
          <a:xfrm>
            <a:off x="1484934" y="1551547"/>
            <a:ext cx="2199364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RESERVA CONTROLLER</a:t>
            </a:r>
          </a:p>
        </p:txBody>
      </p:sp>
      <p:sp>
        <p:nvSpPr>
          <p:cNvPr id="11" name="Google Shape;539;p68">
            <a:extLst>
              <a:ext uri="{FF2B5EF4-FFF2-40B4-BE49-F238E27FC236}">
                <a16:creationId xmlns:a16="http://schemas.microsoft.com/office/drawing/2014/main" id="{3E5E2DA5-3BFC-B14D-8E5A-6B08E25B13D5}"/>
              </a:ext>
            </a:extLst>
          </p:cNvPr>
          <p:cNvSpPr/>
          <p:nvPr/>
        </p:nvSpPr>
        <p:spPr>
          <a:xfrm rot="565751">
            <a:off x="301051" y="2347273"/>
            <a:ext cx="4502840" cy="11319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907;p119">
            <a:extLst>
              <a:ext uri="{FF2B5EF4-FFF2-40B4-BE49-F238E27FC236}">
                <a16:creationId xmlns:a16="http://schemas.microsoft.com/office/drawing/2014/main" id="{C0DA6114-D36A-3585-56C6-4A62CB72A2A3}"/>
              </a:ext>
            </a:extLst>
          </p:cNvPr>
          <p:cNvSpPr/>
          <p:nvPr/>
        </p:nvSpPr>
        <p:spPr>
          <a:xfrm rot="4874942">
            <a:off x="6477443" y="922917"/>
            <a:ext cx="1143106" cy="40633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56A6368-8658-6015-FA04-FECF2AB84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4" t="57575" r="29563" b="26334"/>
          <a:stretch/>
        </p:blipFill>
        <p:spPr>
          <a:xfrm>
            <a:off x="5146518" y="2462873"/>
            <a:ext cx="3833120" cy="86419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FEDD799-DDEA-76C2-FC54-E1101BD4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46" y="2370258"/>
            <a:ext cx="4550884" cy="1211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1939405" y="1124345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COMENTARIOS DE LOS CLIENTES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2321785" y="3154142"/>
            <a:ext cx="5005236" cy="93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Cada cliente puede realizar un solo comentario sobre su estancia en la casa rural</a:t>
            </a:r>
            <a:endParaRPr sz="1400" dirty="0"/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CC62A7-D07E-E5BD-99C4-E36DAFD2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0" y="891891"/>
            <a:ext cx="1963614" cy="14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3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82;p91">
            <a:extLst>
              <a:ext uri="{FF2B5EF4-FFF2-40B4-BE49-F238E27FC236}">
                <a16:creationId xmlns:a16="http://schemas.microsoft.com/office/drawing/2014/main" id="{39A14007-B2E2-89B3-C1FD-D09517B4C61B}"/>
              </a:ext>
            </a:extLst>
          </p:cNvPr>
          <p:cNvSpPr txBox="1">
            <a:spLocks/>
          </p:cNvSpPr>
          <p:nvPr/>
        </p:nvSpPr>
        <p:spPr>
          <a:xfrm>
            <a:off x="6257548" y="578937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20F16018-8CD0-EFE4-C040-F45F85943451}"/>
              </a:ext>
            </a:extLst>
          </p:cNvPr>
          <p:cNvSpPr txBox="1">
            <a:spLocks/>
          </p:cNvSpPr>
          <p:nvPr/>
        </p:nvSpPr>
        <p:spPr>
          <a:xfrm>
            <a:off x="1484934" y="1551547"/>
            <a:ext cx="2199364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COMENTARIO CONTROLLER</a:t>
            </a:r>
          </a:p>
        </p:txBody>
      </p:sp>
      <p:sp>
        <p:nvSpPr>
          <p:cNvPr id="11" name="Google Shape;539;p68">
            <a:extLst>
              <a:ext uri="{FF2B5EF4-FFF2-40B4-BE49-F238E27FC236}">
                <a16:creationId xmlns:a16="http://schemas.microsoft.com/office/drawing/2014/main" id="{3E5E2DA5-3BFC-B14D-8E5A-6B08E25B13D5}"/>
              </a:ext>
            </a:extLst>
          </p:cNvPr>
          <p:cNvSpPr/>
          <p:nvPr/>
        </p:nvSpPr>
        <p:spPr>
          <a:xfrm rot="565751">
            <a:off x="962212" y="2280809"/>
            <a:ext cx="3321131" cy="2131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907;p119">
            <a:extLst>
              <a:ext uri="{FF2B5EF4-FFF2-40B4-BE49-F238E27FC236}">
                <a16:creationId xmlns:a16="http://schemas.microsoft.com/office/drawing/2014/main" id="{C0DA6114-D36A-3585-56C6-4A62CB72A2A3}"/>
              </a:ext>
            </a:extLst>
          </p:cNvPr>
          <p:cNvSpPr/>
          <p:nvPr/>
        </p:nvSpPr>
        <p:spPr>
          <a:xfrm rot="10316162">
            <a:off x="5891529" y="1085410"/>
            <a:ext cx="2206737" cy="378167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B0E1EF-7289-C949-6E1F-1BA9D715D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5" t="50728" r="31567" b="13219"/>
          <a:stretch/>
        </p:blipFill>
        <p:spPr>
          <a:xfrm>
            <a:off x="901520" y="2289369"/>
            <a:ext cx="3625489" cy="22278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C649698-255E-B166-CE83-3229C26ED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23" t="21620" r="19355"/>
          <a:stretch/>
        </p:blipFill>
        <p:spPr>
          <a:xfrm>
            <a:off x="5419846" y="1283875"/>
            <a:ext cx="2822634" cy="33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>
            <a:spLocks noGrp="1"/>
          </p:cNvSpPr>
          <p:nvPr>
            <p:ph type="title"/>
          </p:nvPr>
        </p:nvSpPr>
        <p:spPr>
          <a:xfrm>
            <a:off x="560975" y="907218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464" name="Google Shape;464;p64"/>
          <p:cNvSpPr txBox="1">
            <a:spLocks noGrp="1"/>
          </p:cNvSpPr>
          <p:nvPr>
            <p:ph type="body" idx="1"/>
          </p:nvPr>
        </p:nvSpPr>
        <p:spPr>
          <a:xfrm>
            <a:off x="614425" y="1370125"/>
            <a:ext cx="79194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64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4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4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60;p104">
            <a:extLst>
              <a:ext uri="{FF2B5EF4-FFF2-40B4-BE49-F238E27FC236}">
                <a16:creationId xmlns:a16="http://schemas.microsoft.com/office/drawing/2014/main" id="{4215DE7F-FD27-7C0F-5931-21885D74C8D4}"/>
              </a:ext>
            </a:extLst>
          </p:cNvPr>
          <p:cNvSpPr txBox="1">
            <a:spLocks/>
          </p:cNvSpPr>
          <p:nvPr/>
        </p:nvSpPr>
        <p:spPr>
          <a:xfrm>
            <a:off x="329619" y="1662014"/>
            <a:ext cx="7817300" cy="25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spcBef>
                <a:spcPts val="1600"/>
              </a:spcBef>
              <a:buNone/>
            </a:pPr>
            <a:r>
              <a:rPr lang="en-US" sz="2400" dirty="0"/>
              <a:t>En </a:t>
            </a:r>
            <a:r>
              <a:rPr lang="es-ES" sz="2400" dirty="0"/>
              <a:t>este</a:t>
            </a:r>
            <a:r>
              <a:rPr lang="en-US" sz="2400" dirty="0"/>
              <a:t> </a:t>
            </a:r>
            <a:r>
              <a:rPr lang="es-ES" sz="2400" dirty="0"/>
              <a:t>trabajo</a:t>
            </a:r>
            <a:r>
              <a:rPr lang="en-US" sz="2400" dirty="0"/>
              <a:t> de fin de grado se desarrollará una API-REST para la gestion de reservas de la casa rural “Los Maragatos”, con el fin de facilitar y agilizar el proceso de reservas.</a:t>
            </a:r>
          </a:p>
          <a:p>
            <a:pPr marL="139700" indent="0">
              <a:spcBef>
                <a:spcPts val="1600"/>
              </a:spcBef>
              <a:buNone/>
            </a:pPr>
            <a:r>
              <a:rPr lang="en-US" sz="2400" dirty="0"/>
              <a:t>Se utilizarán tecnologías como Spring, Angular y MySQL.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2001845" y="1194430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489538" y="2188650"/>
            <a:ext cx="2669728" cy="5766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CONTACTO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2396848" y="2860899"/>
            <a:ext cx="5005236" cy="93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Los clientes podrán contactar con el administrador de la casa rellenando un formulario, vía correo electrónico</a:t>
            </a:r>
            <a:endParaRPr sz="1400" dirty="0"/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F003E0-AA94-92F0-7947-7B552041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0" y="866338"/>
            <a:ext cx="1853821" cy="13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3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82;p91">
            <a:extLst>
              <a:ext uri="{FF2B5EF4-FFF2-40B4-BE49-F238E27FC236}">
                <a16:creationId xmlns:a16="http://schemas.microsoft.com/office/drawing/2014/main" id="{FDBFBEBB-0DAB-5644-BBBD-B9614B1D4C02}"/>
              </a:ext>
            </a:extLst>
          </p:cNvPr>
          <p:cNvSpPr txBox="1">
            <a:spLocks/>
          </p:cNvSpPr>
          <p:nvPr/>
        </p:nvSpPr>
        <p:spPr>
          <a:xfrm>
            <a:off x="5683843" y="600343"/>
            <a:ext cx="2238682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CONTACTO CONTROLLER</a:t>
            </a:r>
          </a:p>
        </p:txBody>
      </p:sp>
      <p:sp>
        <p:nvSpPr>
          <p:cNvPr id="4" name="Google Shape;1182;p91">
            <a:extLst>
              <a:ext uri="{FF2B5EF4-FFF2-40B4-BE49-F238E27FC236}">
                <a16:creationId xmlns:a16="http://schemas.microsoft.com/office/drawing/2014/main" id="{1A01FD62-0CD5-30EA-E0EC-3680AFC9660D}"/>
              </a:ext>
            </a:extLst>
          </p:cNvPr>
          <p:cNvSpPr txBox="1">
            <a:spLocks/>
          </p:cNvSpPr>
          <p:nvPr/>
        </p:nvSpPr>
        <p:spPr>
          <a:xfrm>
            <a:off x="1646381" y="600343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5" name="Google Shape;539;p68">
            <a:extLst>
              <a:ext uri="{FF2B5EF4-FFF2-40B4-BE49-F238E27FC236}">
                <a16:creationId xmlns:a16="http://schemas.microsoft.com/office/drawing/2014/main" id="{1D1784A3-D45D-5CBC-0288-BD065CF98AC5}"/>
              </a:ext>
            </a:extLst>
          </p:cNvPr>
          <p:cNvSpPr/>
          <p:nvPr/>
        </p:nvSpPr>
        <p:spPr>
          <a:xfrm rot="565751">
            <a:off x="414858" y="1242810"/>
            <a:ext cx="3946806" cy="2893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A28E5C-C5B7-305A-C937-B0C8F6E8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0" t="26932" r="25672" b="4611"/>
          <a:stretch/>
        </p:blipFill>
        <p:spPr>
          <a:xfrm>
            <a:off x="414980" y="1239550"/>
            <a:ext cx="3807744" cy="3094166"/>
          </a:xfrm>
          <a:prstGeom prst="rect">
            <a:avLst/>
          </a:prstGeom>
        </p:spPr>
      </p:pic>
      <p:sp>
        <p:nvSpPr>
          <p:cNvPr id="7" name="Google Shape;1907;p119">
            <a:extLst>
              <a:ext uri="{FF2B5EF4-FFF2-40B4-BE49-F238E27FC236}">
                <a16:creationId xmlns:a16="http://schemas.microsoft.com/office/drawing/2014/main" id="{3A858020-39CE-2C31-49EA-BD0BFF1AD140}"/>
              </a:ext>
            </a:extLst>
          </p:cNvPr>
          <p:cNvSpPr/>
          <p:nvPr/>
        </p:nvSpPr>
        <p:spPr>
          <a:xfrm rot="4802474">
            <a:off x="5466391" y="731926"/>
            <a:ext cx="2788944" cy="39445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A9CD62-FADD-670D-CC42-8A80BFCB0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04" t="33565" r="37015" b="15489"/>
          <a:stretch/>
        </p:blipFill>
        <p:spPr>
          <a:xfrm>
            <a:off x="4886504" y="1248770"/>
            <a:ext cx="3939048" cy="290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 rot="290279" flipH="1">
            <a:off x="2001846" y="1147300"/>
            <a:ext cx="5645113" cy="3141663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91"/>
          <p:cNvSpPr txBox="1">
            <a:spLocks noGrp="1"/>
          </p:cNvSpPr>
          <p:nvPr>
            <p:ph type="title"/>
          </p:nvPr>
        </p:nvSpPr>
        <p:spPr>
          <a:xfrm>
            <a:off x="3489538" y="2188650"/>
            <a:ext cx="2669728" cy="5766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SEGURIDAD JWT</a:t>
            </a:r>
            <a:endParaRPr sz="3200" dirty="0"/>
          </a:p>
        </p:txBody>
      </p:sp>
      <p:sp>
        <p:nvSpPr>
          <p:cNvPr id="1183" name="Google Shape;1183;p91"/>
          <p:cNvSpPr txBox="1">
            <a:spLocks noGrp="1"/>
          </p:cNvSpPr>
          <p:nvPr>
            <p:ph type="subTitle" idx="1"/>
          </p:nvPr>
        </p:nvSpPr>
        <p:spPr>
          <a:xfrm>
            <a:off x="2321784" y="3048939"/>
            <a:ext cx="5005236" cy="93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400" dirty="0"/>
              <a:t>Utilizamos JWT: nos genera un token único. Siempre que hacemos una petición, mandamos el JWT con toda la información.</a:t>
            </a:r>
          </a:p>
        </p:txBody>
      </p:sp>
      <p:sp>
        <p:nvSpPr>
          <p:cNvPr id="1184" name="Google Shape;1184;p91"/>
          <p:cNvSpPr txBox="1">
            <a:spLocks noGrp="1"/>
          </p:cNvSpPr>
          <p:nvPr>
            <p:ph type="title" idx="2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185" name="Google Shape;1185;p91"/>
          <p:cNvSpPr/>
          <p:nvPr/>
        </p:nvSpPr>
        <p:spPr>
          <a:xfrm rot="565561">
            <a:off x="470618" y="839899"/>
            <a:ext cx="1868428" cy="15272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9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9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F003E0-AA94-92F0-7947-7B552041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0" y="866338"/>
            <a:ext cx="1853821" cy="13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4">
            <a:hlinkClick r:id="" action="ppaction://hlinkshowjump?jump=previousslide"/>
          </p:cNvPr>
          <p:cNvSpPr/>
          <p:nvPr/>
        </p:nvSpPr>
        <p:spPr>
          <a:xfrm rot="10800000">
            <a:off x="-13605819" y="-4377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9;p68">
            <a:extLst>
              <a:ext uri="{FF2B5EF4-FFF2-40B4-BE49-F238E27FC236}">
                <a16:creationId xmlns:a16="http://schemas.microsoft.com/office/drawing/2014/main" id="{6C1B013F-D81B-CF73-F961-97964CC13C2E}"/>
              </a:ext>
            </a:extLst>
          </p:cNvPr>
          <p:cNvSpPr/>
          <p:nvPr/>
        </p:nvSpPr>
        <p:spPr>
          <a:xfrm rot="565751">
            <a:off x="414858" y="1242810"/>
            <a:ext cx="3946806" cy="2893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907;p119">
            <a:extLst>
              <a:ext uri="{FF2B5EF4-FFF2-40B4-BE49-F238E27FC236}">
                <a16:creationId xmlns:a16="http://schemas.microsoft.com/office/drawing/2014/main" id="{819480E8-FD6F-B0A7-D6BE-0E9988766594}"/>
              </a:ext>
            </a:extLst>
          </p:cNvPr>
          <p:cNvSpPr/>
          <p:nvPr/>
        </p:nvSpPr>
        <p:spPr>
          <a:xfrm rot="4802474">
            <a:off x="4530166" y="1156546"/>
            <a:ext cx="4161620" cy="340961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Google Shape;1182;p91">
            <a:extLst>
              <a:ext uri="{FF2B5EF4-FFF2-40B4-BE49-F238E27FC236}">
                <a16:creationId xmlns:a16="http://schemas.microsoft.com/office/drawing/2014/main" id="{1890F3CE-4208-27A8-2B9C-97DA8BBB00AC}"/>
              </a:ext>
            </a:extLst>
          </p:cNvPr>
          <p:cNvSpPr txBox="1">
            <a:spLocks/>
          </p:cNvSpPr>
          <p:nvPr/>
        </p:nvSpPr>
        <p:spPr>
          <a:xfrm>
            <a:off x="1646381" y="600343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JWT EN SPRING</a:t>
            </a:r>
          </a:p>
        </p:txBody>
      </p:sp>
      <p:sp>
        <p:nvSpPr>
          <p:cNvPr id="9" name="Google Shape;1182;p91">
            <a:extLst>
              <a:ext uri="{FF2B5EF4-FFF2-40B4-BE49-F238E27FC236}">
                <a16:creationId xmlns:a16="http://schemas.microsoft.com/office/drawing/2014/main" id="{A05C1D94-18BB-B12C-CC96-18F3A7BE5757}"/>
              </a:ext>
            </a:extLst>
          </p:cNvPr>
          <p:cNvSpPr txBox="1">
            <a:spLocks/>
          </p:cNvSpPr>
          <p:nvPr/>
        </p:nvSpPr>
        <p:spPr>
          <a:xfrm>
            <a:off x="5741521" y="234907"/>
            <a:ext cx="2238682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JWT EN ANGULAR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FFACF07-E213-B79E-2C5E-FCF7E85EC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2" t="18257" r="36865" b="25838"/>
          <a:stretch/>
        </p:blipFill>
        <p:spPr>
          <a:xfrm>
            <a:off x="470847" y="1251689"/>
            <a:ext cx="3616657" cy="28754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C92FA28-56A7-4313-5439-C2C1FB2CB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5" t="37280" r="49166" b="35258"/>
          <a:stretch/>
        </p:blipFill>
        <p:spPr>
          <a:xfrm>
            <a:off x="5207754" y="3402817"/>
            <a:ext cx="2912664" cy="14487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4730518-0D0A-E600-9106-CE95A70E7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35" t="21323" r="47577" b="19383"/>
          <a:stretch/>
        </p:blipFill>
        <p:spPr>
          <a:xfrm>
            <a:off x="5226543" y="724726"/>
            <a:ext cx="2893875" cy="2639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92"/>
          <p:cNvGrpSpPr/>
          <p:nvPr/>
        </p:nvGrpSpPr>
        <p:grpSpPr>
          <a:xfrm>
            <a:off x="348940" y="960184"/>
            <a:ext cx="5594660" cy="4016496"/>
            <a:chOff x="3852100" y="957350"/>
            <a:chExt cx="2111725" cy="1687000"/>
          </a:xfrm>
        </p:grpSpPr>
        <p:sp>
          <p:nvSpPr>
            <p:cNvPr id="1200" name="Google Shape;1200;p92"/>
            <p:cNvSpPr/>
            <p:nvPr/>
          </p:nvSpPr>
          <p:spPr>
            <a:xfrm>
              <a:off x="4590700" y="2624975"/>
              <a:ext cx="655450" cy="19375"/>
            </a:xfrm>
            <a:custGeom>
              <a:avLst/>
              <a:gdLst/>
              <a:ahLst/>
              <a:cxnLst/>
              <a:rect l="l" t="t" r="r" b="b"/>
              <a:pathLst>
                <a:path w="26218" h="775" extrusionOk="0">
                  <a:moveTo>
                    <a:pt x="1" y="0"/>
                  </a:moveTo>
                  <a:lnTo>
                    <a:pt x="1" y="21"/>
                  </a:lnTo>
                  <a:lnTo>
                    <a:pt x="1" y="63"/>
                  </a:lnTo>
                  <a:lnTo>
                    <a:pt x="1" y="63"/>
                  </a:lnTo>
                  <a:cubicBezTo>
                    <a:pt x="1" y="565"/>
                    <a:pt x="796" y="775"/>
                    <a:pt x="2867" y="775"/>
                  </a:cubicBezTo>
                  <a:lnTo>
                    <a:pt x="12827" y="775"/>
                  </a:lnTo>
                  <a:lnTo>
                    <a:pt x="13454" y="775"/>
                  </a:lnTo>
                  <a:lnTo>
                    <a:pt x="23393" y="775"/>
                  </a:lnTo>
                  <a:cubicBezTo>
                    <a:pt x="25485" y="775"/>
                    <a:pt x="26197" y="524"/>
                    <a:pt x="26218" y="0"/>
                  </a:cubicBezTo>
                  <a:lnTo>
                    <a:pt x="26009" y="0"/>
                  </a:lnTo>
                  <a:lnTo>
                    <a:pt x="2600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2"/>
            <p:cNvSpPr/>
            <p:nvPr/>
          </p:nvSpPr>
          <p:spPr>
            <a:xfrm>
              <a:off x="4533150" y="2402650"/>
              <a:ext cx="764800" cy="235425"/>
            </a:xfrm>
            <a:custGeom>
              <a:avLst/>
              <a:gdLst/>
              <a:ahLst/>
              <a:cxnLst/>
              <a:rect l="l" t="t" r="r" b="b"/>
              <a:pathLst>
                <a:path w="30592" h="9417" extrusionOk="0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2"/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2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2"/>
            <p:cNvSpPr/>
            <p:nvPr/>
          </p:nvSpPr>
          <p:spPr>
            <a:xfrm>
              <a:off x="3852100" y="957350"/>
              <a:ext cx="2111725" cy="1262250"/>
            </a:xfrm>
            <a:custGeom>
              <a:avLst/>
              <a:gdLst/>
              <a:ahLst/>
              <a:cxnLst/>
              <a:rect l="l" t="t" r="r" b="b"/>
              <a:pathLst>
                <a:path w="84469" h="50490" extrusionOk="0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2"/>
            <p:cNvSpPr/>
            <p:nvPr/>
          </p:nvSpPr>
          <p:spPr>
            <a:xfrm>
              <a:off x="3852100" y="2219575"/>
              <a:ext cx="2111725" cy="183100"/>
            </a:xfrm>
            <a:custGeom>
              <a:avLst/>
              <a:gdLst/>
              <a:ahLst/>
              <a:cxnLst/>
              <a:rect l="l" t="t" r="r" b="b"/>
              <a:pathLst>
                <a:path w="84469" h="7324" extrusionOk="0">
                  <a:moveTo>
                    <a:pt x="0" y="4562"/>
                  </a:moveTo>
                  <a:cubicBezTo>
                    <a:pt x="0" y="5964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5964"/>
                    <a:pt x="84469" y="4562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7" name="Google Shape;1207;p92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92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19D7DEC-0E0C-DDA4-852A-63102F685443}"/>
              </a:ext>
            </a:extLst>
          </p:cNvPr>
          <p:cNvSpPr txBox="1">
            <a:spLocks/>
          </p:cNvSpPr>
          <p:nvPr/>
        </p:nvSpPr>
        <p:spPr>
          <a:xfrm>
            <a:off x="6354078" y="392600"/>
            <a:ext cx="2789922" cy="78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 err="1"/>
              <a:t>Sesion</a:t>
            </a:r>
            <a:r>
              <a:rPr lang="es-ES" dirty="0"/>
              <a:t> Storage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3F6270-4B71-9658-79B3-3460D4A59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46" t="3449" b="32994"/>
          <a:stretch/>
        </p:blipFill>
        <p:spPr>
          <a:xfrm>
            <a:off x="586909" y="1131715"/>
            <a:ext cx="5158923" cy="2615732"/>
          </a:xfrm>
          <a:prstGeom prst="rect">
            <a:avLst/>
          </a:prstGeom>
        </p:spPr>
      </p:pic>
      <p:sp>
        <p:nvSpPr>
          <p:cNvPr id="7" name="Google Shape;1183;p91">
            <a:extLst>
              <a:ext uri="{FF2B5EF4-FFF2-40B4-BE49-F238E27FC236}">
                <a16:creationId xmlns:a16="http://schemas.microsoft.com/office/drawing/2014/main" id="{D510F24F-8059-5C09-8DE7-A49D72098339}"/>
              </a:ext>
            </a:extLst>
          </p:cNvPr>
          <p:cNvSpPr txBox="1">
            <a:spLocks/>
          </p:cNvSpPr>
          <p:nvPr/>
        </p:nvSpPr>
        <p:spPr>
          <a:xfrm>
            <a:off x="6127845" y="1589966"/>
            <a:ext cx="2243230" cy="163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None/>
            </a:pPr>
            <a:r>
              <a:rPr lang="es-ES" dirty="0"/>
              <a:t>Cuando hacemos ‘login’ podemos ver en </a:t>
            </a:r>
            <a:r>
              <a:rPr lang="es-ES" dirty="0" err="1"/>
              <a:t>Session</a:t>
            </a:r>
            <a:r>
              <a:rPr lang="es-ES" dirty="0"/>
              <a:t> Storage que se almacena el token JWT en las cookies del cliente. Estas cookies se mantendrán siempre que no se cierre sesión, aún cuando se refresque la página.</a:t>
            </a:r>
          </a:p>
        </p:txBody>
      </p:sp>
    </p:spTree>
    <p:extLst>
      <p:ext uri="{BB962C8B-B14F-4D97-AF65-F5344CB8AC3E}">
        <p14:creationId xmlns:p14="http://schemas.microsoft.com/office/powerpoint/2010/main" val="54908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5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5"/>
          <p:cNvSpPr txBox="1">
            <a:spLocks noGrp="1"/>
          </p:cNvSpPr>
          <p:nvPr>
            <p:ph type="title"/>
          </p:nvPr>
        </p:nvSpPr>
        <p:spPr>
          <a:xfrm>
            <a:off x="-135075" y="445050"/>
            <a:ext cx="94140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6600" dirty="0"/>
              <a:t>¡FIN!</a:t>
            </a:r>
            <a:endParaRPr sz="6600" dirty="0"/>
          </a:p>
        </p:txBody>
      </p:sp>
      <p:sp>
        <p:nvSpPr>
          <p:cNvPr id="1241" name="Google Shape;1241;p95"/>
          <p:cNvSpPr/>
          <p:nvPr/>
        </p:nvSpPr>
        <p:spPr>
          <a:xfrm>
            <a:off x="-345300" y="642900"/>
            <a:ext cx="9834600" cy="1035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95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95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>
            <a:spLocks noGrp="1"/>
          </p:cNvSpPr>
          <p:nvPr>
            <p:ph type="title" idx="15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482" name="Google Shape;482;p66"/>
          <p:cNvSpPr txBox="1">
            <a:spLocks noGrp="1"/>
          </p:cNvSpPr>
          <p:nvPr>
            <p:ph type="title"/>
          </p:nvPr>
        </p:nvSpPr>
        <p:spPr>
          <a:xfrm>
            <a:off x="2348913" y="1496639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3" name="Google Shape;483;p66"/>
          <p:cNvSpPr txBox="1">
            <a:spLocks noGrp="1"/>
          </p:cNvSpPr>
          <p:nvPr>
            <p:ph type="title" idx="3"/>
          </p:nvPr>
        </p:nvSpPr>
        <p:spPr>
          <a:xfrm>
            <a:off x="5242306" y="1529228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66"/>
          <p:cNvSpPr txBox="1">
            <a:spLocks noGrp="1"/>
          </p:cNvSpPr>
          <p:nvPr>
            <p:ph type="subTitle" idx="1"/>
          </p:nvPr>
        </p:nvSpPr>
        <p:spPr>
          <a:xfrm>
            <a:off x="1942208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Al confirmar la reserva, se enviará la confirmación por correo electrónico</a:t>
            </a:r>
            <a:endParaRPr dirty="0"/>
          </a:p>
        </p:txBody>
      </p:sp>
      <p:sp>
        <p:nvSpPr>
          <p:cNvPr id="485" name="Google Shape;485;p66"/>
          <p:cNvSpPr txBox="1">
            <a:spLocks noGrp="1"/>
          </p:cNvSpPr>
          <p:nvPr>
            <p:ph type="subTitle" idx="7"/>
          </p:nvPr>
        </p:nvSpPr>
        <p:spPr>
          <a:xfrm>
            <a:off x="4743438" y="1975720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RESERVAS</a:t>
            </a:r>
            <a:endParaRPr dirty="0"/>
          </a:p>
        </p:txBody>
      </p:sp>
      <p:sp>
        <p:nvSpPr>
          <p:cNvPr id="486" name="Google Shape;486;p66"/>
          <p:cNvSpPr txBox="1">
            <a:spLocks noGrp="1"/>
          </p:cNvSpPr>
          <p:nvPr>
            <p:ph type="subTitle" idx="14"/>
          </p:nvPr>
        </p:nvSpPr>
        <p:spPr>
          <a:xfrm>
            <a:off x="1821938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CONFIRMACIÓN RESERVAS</a:t>
            </a:r>
            <a:endParaRPr dirty="0"/>
          </a:p>
        </p:txBody>
      </p:sp>
      <p:sp>
        <p:nvSpPr>
          <p:cNvPr id="487" name="Google Shape;487;p66"/>
          <p:cNvSpPr txBox="1">
            <a:spLocks noGrp="1"/>
          </p:cNvSpPr>
          <p:nvPr>
            <p:ph type="subTitle" idx="2"/>
          </p:nvPr>
        </p:nvSpPr>
        <p:spPr>
          <a:xfrm>
            <a:off x="4831583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El usuario puede cancelar su reserva</a:t>
            </a:r>
            <a:endParaRPr dirty="0"/>
          </a:p>
        </p:txBody>
      </p:sp>
      <p:sp>
        <p:nvSpPr>
          <p:cNvPr id="488" name="Google Shape;488;p66"/>
          <p:cNvSpPr txBox="1">
            <a:spLocks noGrp="1"/>
          </p:cNvSpPr>
          <p:nvPr>
            <p:ph type="title" idx="4"/>
          </p:nvPr>
        </p:nvSpPr>
        <p:spPr>
          <a:xfrm>
            <a:off x="2349156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9" name="Google Shape;489;p66"/>
          <p:cNvSpPr txBox="1">
            <a:spLocks noGrp="1"/>
          </p:cNvSpPr>
          <p:nvPr>
            <p:ph type="title" idx="5"/>
          </p:nvPr>
        </p:nvSpPr>
        <p:spPr>
          <a:xfrm>
            <a:off x="5242549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0" name="Google Shape;490;p66"/>
          <p:cNvSpPr txBox="1">
            <a:spLocks noGrp="1"/>
          </p:cNvSpPr>
          <p:nvPr>
            <p:ph type="subTitle" idx="6"/>
          </p:nvPr>
        </p:nvSpPr>
        <p:spPr>
          <a:xfrm>
            <a:off x="1822938" y="197572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REGISTRO Y LOGIN</a:t>
            </a:r>
            <a:endParaRPr dirty="0"/>
          </a:p>
        </p:txBody>
      </p:sp>
      <p:sp>
        <p:nvSpPr>
          <p:cNvPr id="491" name="Google Shape;491;p66"/>
          <p:cNvSpPr txBox="1">
            <a:spLocks noGrp="1"/>
          </p:cNvSpPr>
          <p:nvPr>
            <p:ph type="subTitle" idx="8"/>
          </p:nvPr>
        </p:nvSpPr>
        <p:spPr>
          <a:xfrm>
            <a:off x="4719863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CANCELACIÓN  RESERVAS</a:t>
            </a:r>
            <a:endParaRPr dirty="0"/>
          </a:p>
        </p:txBody>
      </p:sp>
      <p:sp>
        <p:nvSpPr>
          <p:cNvPr id="492" name="Google Shape;492;p66"/>
          <p:cNvSpPr txBox="1">
            <a:spLocks noGrp="1"/>
          </p:cNvSpPr>
          <p:nvPr>
            <p:ph type="subTitle" idx="13"/>
          </p:nvPr>
        </p:nvSpPr>
        <p:spPr>
          <a:xfrm>
            <a:off x="4835583" y="2398042"/>
            <a:ext cx="301188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Los usuarios podrán elegir las fechas disponibles para reservar</a:t>
            </a:r>
            <a:endParaRPr dirty="0"/>
          </a:p>
        </p:txBody>
      </p:sp>
      <p:grpSp>
        <p:nvGrpSpPr>
          <p:cNvPr id="493" name="Google Shape;493;p66"/>
          <p:cNvGrpSpPr/>
          <p:nvPr/>
        </p:nvGrpSpPr>
        <p:grpSpPr>
          <a:xfrm rot="1230688">
            <a:off x="-688768" y="3409230"/>
            <a:ext cx="2380396" cy="2380396"/>
            <a:chOff x="-146650" y="2998550"/>
            <a:chExt cx="1719750" cy="1719750"/>
          </a:xfrm>
        </p:grpSpPr>
        <p:sp>
          <p:nvSpPr>
            <p:cNvPr id="494" name="Google Shape;494;p66"/>
            <p:cNvSpPr/>
            <p:nvPr/>
          </p:nvSpPr>
          <p:spPr>
            <a:xfrm>
              <a:off x="681875" y="2998550"/>
              <a:ext cx="62175" cy="271575"/>
            </a:xfrm>
            <a:custGeom>
              <a:avLst/>
              <a:gdLst/>
              <a:ahLst/>
              <a:cxnLst/>
              <a:rect l="l" t="t" r="r" b="b"/>
              <a:pathLst>
                <a:path w="2487" h="10863" extrusionOk="0">
                  <a:moveTo>
                    <a:pt x="1254" y="1"/>
                  </a:moveTo>
                  <a:cubicBezTo>
                    <a:pt x="557" y="1"/>
                    <a:pt x="0" y="558"/>
                    <a:pt x="0" y="1234"/>
                  </a:cubicBezTo>
                  <a:lnTo>
                    <a:pt x="0" y="10862"/>
                  </a:lnTo>
                  <a:lnTo>
                    <a:pt x="2487" y="10862"/>
                  </a:lnTo>
                  <a:lnTo>
                    <a:pt x="2487" y="1234"/>
                  </a:lnTo>
                  <a:cubicBezTo>
                    <a:pt x="2487" y="558"/>
                    <a:pt x="193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6"/>
            <p:cNvSpPr/>
            <p:nvPr/>
          </p:nvSpPr>
          <p:spPr>
            <a:xfrm>
              <a:off x="-146650" y="3825100"/>
              <a:ext cx="271550" cy="62200"/>
            </a:xfrm>
            <a:custGeom>
              <a:avLst/>
              <a:gdLst/>
              <a:ahLst/>
              <a:cxnLst/>
              <a:rect l="l" t="t" r="r" b="b"/>
              <a:pathLst>
                <a:path w="10862" h="2488" extrusionOk="0">
                  <a:moveTo>
                    <a:pt x="1234" y="0"/>
                  </a:moveTo>
                  <a:cubicBezTo>
                    <a:pt x="557" y="0"/>
                    <a:pt x="0" y="557"/>
                    <a:pt x="0" y="1254"/>
                  </a:cubicBezTo>
                  <a:cubicBezTo>
                    <a:pt x="0" y="1930"/>
                    <a:pt x="557" y="2487"/>
                    <a:pt x="1234" y="2487"/>
                  </a:cubicBezTo>
                  <a:lnTo>
                    <a:pt x="10862" y="2487"/>
                  </a:lnTo>
                  <a:lnTo>
                    <a:pt x="10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6"/>
            <p:cNvSpPr/>
            <p:nvPr/>
          </p:nvSpPr>
          <p:spPr>
            <a:xfrm>
              <a:off x="681875" y="4446750"/>
              <a:ext cx="62175" cy="271550"/>
            </a:xfrm>
            <a:custGeom>
              <a:avLst/>
              <a:gdLst/>
              <a:ahLst/>
              <a:cxnLst/>
              <a:rect l="l" t="t" r="r" b="b"/>
              <a:pathLst>
                <a:path w="2487" h="10862" extrusionOk="0">
                  <a:moveTo>
                    <a:pt x="0" y="0"/>
                  </a:moveTo>
                  <a:lnTo>
                    <a:pt x="0" y="9628"/>
                  </a:lnTo>
                  <a:cubicBezTo>
                    <a:pt x="0" y="10305"/>
                    <a:pt x="557" y="10862"/>
                    <a:pt x="1254" y="10862"/>
                  </a:cubicBezTo>
                  <a:cubicBezTo>
                    <a:pt x="1930" y="10862"/>
                    <a:pt x="2487" y="10305"/>
                    <a:pt x="2487" y="9628"/>
                  </a:cubicBezTo>
                  <a:lnTo>
                    <a:pt x="2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6"/>
            <p:cNvSpPr/>
            <p:nvPr/>
          </p:nvSpPr>
          <p:spPr>
            <a:xfrm>
              <a:off x="1301525" y="3825100"/>
              <a:ext cx="271575" cy="62200"/>
            </a:xfrm>
            <a:custGeom>
              <a:avLst/>
              <a:gdLst/>
              <a:ahLst/>
              <a:cxnLst/>
              <a:rect l="l" t="t" r="r" b="b"/>
              <a:pathLst>
                <a:path w="10863" h="2488" extrusionOk="0">
                  <a:moveTo>
                    <a:pt x="1" y="0"/>
                  </a:moveTo>
                  <a:lnTo>
                    <a:pt x="1" y="2487"/>
                  </a:lnTo>
                  <a:lnTo>
                    <a:pt x="9629" y="2487"/>
                  </a:lnTo>
                  <a:cubicBezTo>
                    <a:pt x="10305" y="2487"/>
                    <a:pt x="10862" y="1930"/>
                    <a:pt x="10862" y="1254"/>
                  </a:cubicBezTo>
                  <a:cubicBezTo>
                    <a:pt x="10862" y="557"/>
                    <a:pt x="10305" y="0"/>
                    <a:pt x="9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6"/>
            <p:cNvSpPr/>
            <p:nvPr/>
          </p:nvSpPr>
          <p:spPr>
            <a:xfrm>
              <a:off x="-32775" y="3112450"/>
              <a:ext cx="1491975" cy="1491975"/>
            </a:xfrm>
            <a:custGeom>
              <a:avLst/>
              <a:gdLst/>
              <a:ahLst/>
              <a:cxnLst/>
              <a:rect l="l" t="t" r="r" b="b"/>
              <a:pathLst>
                <a:path w="59679" h="59679" extrusionOk="0">
                  <a:moveTo>
                    <a:pt x="29840" y="0"/>
                  </a:moveTo>
                  <a:cubicBezTo>
                    <a:pt x="13349" y="0"/>
                    <a:pt x="1" y="13348"/>
                    <a:pt x="1" y="29839"/>
                  </a:cubicBezTo>
                  <a:cubicBezTo>
                    <a:pt x="1" y="46310"/>
                    <a:pt x="13349" y="59678"/>
                    <a:pt x="29840" y="59678"/>
                  </a:cubicBezTo>
                  <a:cubicBezTo>
                    <a:pt x="46311" y="59678"/>
                    <a:pt x="59679" y="46310"/>
                    <a:pt x="59679" y="29839"/>
                  </a:cubicBezTo>
                  <a:cubicBezTo>
                    <a:pt x="59679" y="13348"/>
                    <a:pt x="46311" y="0"/>
                    <a:pt x="2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6"/>
            <p:cNvSpPr/>
            <p:nvPr/>
          </p:nvSpPr>
          <p:spPr>
            <a:xfrm>
              <a:off x="122900" y="3268100"/>
              <a:ext cx="1180650" cy="1180650"/>
            </a:xfrm>
            <a:custGeom>
              <a:avLst/>
              <a:gdLst/>
              <a:ahLst/>
              <a:cxnLst/>
              <a:rect l="l" t="t" r="r" b="b"/>
              <a:pathLst>
                <a:path w="47226" h="47226" extrusionOk="0">
                  <a:moveTo>
                    <a:pt x="23613" y="1"/>
                  </a:moveTo>
                  <a:cubicBezTo>
                    <a:pt x="10583" y="1"/>
                    <a:pt x="0" y="10584"/>
                    <a:pt x="0" y="23613"/>
                  </a:cubicBezTo>
                  <a:cubicBezTo>
                    <a:pt x="0" y="36623"/>
                    <a:pt x="10583" y="47226"/>
                    <a:pt x="23613" y="47226"/>
                  </a:cubicBezTo>
                  <a:cubicBezTo>
                    <a:pt x="36622" y="47226"/>
                    <a:pt x="47225" y="36623"/>
                    <a:pt x="47225" y="23613"/>
                  </a:cubicBezTo>
                  <a:cubicBezTo>
                    <a:pt x="47225" y="10584"/>
                    <a:pt x="36622" y="1"/>
                    <a:pt x="23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6"/>
            <p:cNvSpPr/>
            <p:nvPr/>
          </p:nvSpPr>
          <p:spPr>
            <a:xfrm>
              <a:off x="610750" y="3330775"/>
              <a:ext cx="630125" cy="630125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25205" y="0"/>
                  </a:moveTo>
                  <a:lnTo>
                    <a:pt x="4377" y="15318"/>
                  </a:lnTo>
                  <a:cubicBezTo>
                    <a:pt x="4279" y="15313"/>
                    <a:pt x="4181" y="15310"/>
                    <a:pt x="4082" y="15310"/>
                  </a:cubicBezTo>
                  <a:cubicBezTo>
                    <a:pt x="2606" y="15310"/>
                    <a:pt x="1120" y="15871"/>
                    <a:pt x="1" y="17008"/>
                  </a:cubicBezTo>
                  <a:lnTo>
                    <a:pt x="777" y="24428"/>
                  </a:lnTo>
                  <a:lnTo>
                    <a:pt x="8197" y="25204"/>
                  </a:lnTo>
                  <a:cubicBezTo>
                    <a:pt x="9410" y="24011"/>
                    <a:pt x="9967" y="22399"/>
                    <a:pt x="9887" y="20828"/>
                  </a:cubicBezTo>
                  <a:lnTo>
                    <a:pt x="25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6"/>
            <p:cNvSpPr/>
            <p:nvPr/>
          </p:nvSpPr>
          <p:spPr>
            <a:xfrm>
              <a:off x="185550" y="3755975"/>
              <a:ext cx="630125" cy="630125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17009" y="0"/>
                  </a:moveTo>
                  <a:cubicBezTo>
                    <a:pt x="15795" y="1194"/>
                    <a:pt x="15238" y="2805"/>
                    <a:pt x="15318" y="4377"/>
                  </a:cubicBezTo>
                  <a:lnTo>
                    <a:pt x="1" y="25204"/>
                  </a:lnTo>
                  <a:lnTo>
                    <a:pt x="20828" y="9887"/>
                  </a:lnTo>
                  <a:cubicBezTo>
                    <a:pt x="20926" y="9892"/>
                    <a:pt x="21025" y="9895"/>
                    <a:pt x="21123" y="9895"/>
                  </a:cubicBezTo>
                  <a:cubicBezTo>
                    <a:pt x="22599" y="9895"/>
                    <a:pt x="24086" y="9334"/>
                    <a:pt x="25205" y="8196"/>
                  </a:cubicBezTo>
                  <a:lnTo>
                    <a:pt x="170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6"/>
            <p:cNvSpPr/>
            <p:nvPr/>
          </p:nvSpPr>
          <p:spPr>
            <a:xfrm>
              <a:off x="671425" y="3816650"/>
              <a:ext cx="83075" cy="83075"/>
            </a:xfrm>
            <a:custGeom>
              <a:avLst/>
              <a:gdLst/>
              <a:ahLst/>
              <a:cxnLst/>
              <a:rect l="l" t="t" r="r" b="b"/>
              <a:pathLst>
                <a:path w="3323" h="3323" extrusionOk="0">
                  <a:moveTo>
                    <a:pt x="1672" y="0"/>
                  </a:moveTo>
                  <a:cubicBezTo>
                    <a:pt x="757" y="0"/>
                    <a:pt x="1" y="756"/>
                    <a:pt x="1" y="1671"/>
                  </a:cubicBezTo>
                  <a:cubicBezTo>
                    <a:pt x="1" y="2586"/>
                    <a:pt x="757" y="3322"/>
                    <a:pt x="1672" y="3322"/>
                  </a:cubicBezTo>
                  <a:cubicBezTo>
                    <a:pt x="2587" y="3322"/>
                    <a:pt x="3323" y="2586"/>
                    <a:pt x="3323" y="1671"/>
                  </a:cubicBezTo>
                  <a:cubicBezTo>
                    <a:pt x="3323" y="756"/>
                    <a:pt x="2587" y="0"/>
                    <a:pt x="1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66"/>
          <p:cNvSpPr txBox="1">
            <a:spLocks noGrp="1"/>
          </p:cNvSpPr>
          <p:nvPr>
            <p:ph type="subTitle" idx="9"/>
          </p:nvPr>
        </p:nvSpPr>
        <p:spPr>
          <a:xfrm>
            <a:off x="19411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Registro y ‘login’ de usuarios para acceder</a:t>
            </a:r>
            <a:endParaRPr dirty="0"/>
          </a:p>
        </p:txBody>
      </p:sp>
      <p:sp>
        <p:nvSpPr>
          <p:cNvPr id="504" name="Google Shape;504;p66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6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7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7"/>
          <p:cNvSpPr txBox="1">
            <a:spLocks noGrp="1"/>
          </p:cNvSpPr>
          <p:nvPr>
            <p:ph type="title"/>
          </p:nvPr>
        </p:nvSpPr>
        <p:spPr>
          <a:xfrm>
            <a:off x="635289" y="1773951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13" name="Google Shape;513;p67"/>
          <p:cNvSpPr txBox="1">
            <a:spLocks noGrp="1"/>
          </p:cNvSpPr>
          <p:nvPr>
            <p:ph type="subTitle" idx="1"/>
          </p:nvPr>
        </p:nvSpPr>
        <p:spPr>
          <a:xfrm>
            <a:off x="747316" y="2211100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COMENTARIOS</a:t>
            </a:r>
            <a:endParaRPr dirty="0"/>
          </a:p>
        </p:txBody>
      </p:sp>
      <p:sp>
        <p:nvSpPr>
          <p:cNvPr id="514" name="Google Shape;514;p67"/>
          <p:cNvSpPr txBox="1">
            <a:spLocks noGrp="1"/>
          </p:cNvSpPr>
          <p:nvPr>
            <p:ph type="subTitle" idx="2"/>
          </p:nvPr>
        </p:nvSpPr>
        <p:spPr>
          <a:xfrm>
            <a:off x="747316" y="261374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usuarios podrán dejar valoraciones sobre su estancia</a:t>
            </a:r>
            <a:endParaRPr dirty="0"/>
          </a:p>
        </p:txBody>
      </p:sp>
      <p:sp>
        <p:nvSpPr>
          <p:cNvPr id="515" name="Google Shape;515;p67"/>
          <p:cNvSpPr txBox="1">
            <a:spLocks noGrp="1"/>
          </p:cNvSpPr>
          <p:nvPr>
            <p:ph type="title" idx="3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OBEJTIVOS</a:t>
            </a:r>
            <a:endParaRPr dirty="0"/>
          </a:p>
        </p:txBody>
      </p:sp>
      <p:sp>
        <p:nvSpPr>
          <p:cNvPr id="519" name="Google Shape;519;p67"/>
          <p:cNvSpPr txBox="1">
            <a:spLocks noGrp="1"/>
          </p:cNvSpPr>
          <p:nvPr>
            <p:ph type="title" idx="7"/>
          </p:nvPr>
        </p:nvSpPr>
        <p:spPr>
          <a:xfrm>
            <a:off x="6265201" y="1695459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520" name="Google Shape;520;p67"/>
          <p:cNvSpPr txBox="1">
            <a:spLocks noGrp="1"/>
          </p:cNvSpPr>
          <p:nvPr>
            <p:ph type="subTitle" idx="8"/>
          </p:nvPr>
        </p:nvSpPr>
        <p:spPr>
          <a:xfrm>
            <a:off x="6265201" y="2211100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521" name="Google Shape;521;p67"/>
          <p:cNvSpPr txBox="1">
            <a:spLocks noGrp="1"/>
          </p:cNvSpPr>
          <p:nvPr>
            <p:ph type="subTitle" idx="9"/>
          </p:nvPr>
        </p:nvSpPr>
        <p:spPr>
          <a:xfrm>
            <a:off x="6413101" y="2668300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‘login’ se llevará a cabo mediante JWT</a:t>
            </a:r>
            <a:endParaRPr dirty="0"/>
          </a:p>
        </p:txBody>
      </p:sp>
      <p:sp>
        <p:nvSpPr>
          <p:cNvPr id="525" name="Google Shape;525;p67"/>
          <p:cNvSpPr txBox="1">
            <a:spLocks noGrp="1"/>
          </p:cNvSpPr>
          <p:nvPr>
            <p:ph type="title" idx="16"/>
          </p:nvPr>
        </p:nvSpPr>
        <p:spPr>
          <a:xfrm>
            <a:off x="3487099" y="1773951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26" name="Google Shape;526;p67"/>
          <p:cNvSpPr txBox="1">
            <a:spLocks noGrp="1"/>
          </p:cNvSpPr>
          <p:nvPr>
            <p:ph type="subTitle" idx="17"/>
          </p:nvPr>
        </p:nvSpPr>
        <p:spPr>
          <a:xfrm>
            <a:off x="3510544" y="2211100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CONTACTO</a:t>
            </a:r>
            <a:endParaRPr dirty="0"/>
          </a:p>
        </p:txBody>
      </p:sp>
      <p:sp>
        <p:nvSpPr>
          <p:cNvPr id="527" name="Google Shape;527;p67"/>
          <p:cNvSpPr txBox="1">
            <a:spLocks noGrp="1"/>
          </p:cNvSpPr>
          <p:nvPr>
            <p:ph type="subTitle" idx="18"/>
          </p:nvPr>
        </p:nvSpPr>
        <p:spPr>
          <a:xfrm>
            <a:off x="3654262" y="261374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Los usuarios tendrán la posibilidad de contactar con el administrador de la casa rural vía correo electrónico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/>
          <p:nvPr/>
        </p:nvSpPr>
        <p:spPr>
          <a:xfrm rot="-371595" flipH="1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8"/>
          <p:cNvSpPr txBox="1">
            <a:spLocks noGrp="1"/>
          </p:cNvSpPr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400" dirty="0"/>
              <a:t>REGISTRO Y LOGIN</a:t>
            </a:r>
          </a:p>
        </p:txBody>
      </p:sp>
      <p:sp>
        <p:nvSpPr>
          <p:cNvPr id="537" name="Google Shape;537;p68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Todos los posibles clientes deberán estar registrados para acceder</a:t>
            </a:r>
            <a:endParaRPr dirty="0"/>
          </a:p>
        </p:txBody>
      </p:sp>
      <p:sp>
        <p:nvSpPr>
          <p:cNvPr id="538" name="Google Shape;538;p68"/>
          <p:cNvSpPr txBox="1">
            <a:spLocks noGrp="1"/>
          </p:cNvSpPr>
          <p:nvPr>
            <p:ph type="title" idx="2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39" name="Google Shape;539;p68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68"/>
          <p:cNvPicPr preferRelativeResize="0"/>
          <p:nvPr/>
        </p:nvPicPr>
        <p:blipFill rotWithShape="1">
          <a:blip r:embed="rId3">
            <a:alphaModFix/>
          </a:blip>
          <a:srcRect l="7301" r="7301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68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8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8"/>
          <p:cNvSpPr/>
          <p:nvPr/>
        </p:nvSpPr>
        <p:spPr>
          <a:xfrm rot="1022199">
            <a:off x="720796" y="1740437"/>
            <a:ext cx="2375783" cy="1850815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9;p68">
            <a:extLst>
              <a:ext uri="{FF2B5EF4-FFF2-40B4-BE49-F238E27FC236}">
                <a16:creationId xmlns:a16="http://schemas.microsoft.com/office/drawing/2014/main" id="{A0E2E4B2-05E3-FA2E-B6ED-4D3EC69F52AA}"/>
              </a:ext>
            </a:extLst>
          </p:cNvPr>
          <p:cNvSpPr/>
          <p:nvPr/>
        </p:nvSpPr>
        <p:spPr>
          <a:xfrm rot="565751">
            <a:off x="277959" y="946705"/>
            <a:ext cx="3109651" cy="1930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962ECF-ABB6-D5C1-6C05-6B0EC71E8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5" t="27596" r="13508" b="-1"/>
          <a:stretch/>
        </p:blipFill>
        <p:spPr>
          <a:xfrm>
            <a:off x="268385" y="961496"/>
            <a:ext cx="3128798" cy="1882626"/>
          </a:xfrm>
          <a:prstGeom prst="rect">
            <a:avLst/>
          </a:prstGeom>
        </p:spPr>
      </p:pic>
      <p:sp>
        <p:nvSpPr>
          <p:cNvPr id="12" name="Google Shape;1182;p91">
            <a:extLst>
              <a:ext uri="{FF2B5EF4-FFF2-40B4-BE49-F238E27FC236}">
                <a16:creationId xmlns:a16="http://schemas.microsoft.com/office/drawing/2014/main" id="{5EA5F064-B3F5-F85F-01E2-F75576E84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6002" y="548762"/>
            <a:ext cx="2157937" cy="528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BACKEND SPRING:</a:t>
            </a:r>
            <a:br>
              <a:rPr lang="en" sz="2400" dirty="0"/>
            </a:br>
            <a:r>
              <a:rPr lang="en" sz="2400" dirty="0"/>
              <a:t>RESTCONTROLLER</a:t>
            </a:r>
            <a:endParaRPr sz="2400" dirty="0"/>
          </a:p>
        </p:txBody>
      </p:sp>
      <p:sp>
        <p:nvSpPr>
          <p:cNvPr id="14" name="Google Shape;1182;p91">
            <a:extLst>
              <a:ext uri="{FF2B5EF4-FFF2-40B4-BE49-F238E27FC236}">
                <a16:creationId xmlns:a16="http://schemas.microsoft.com/office/drawing/2014/main" id="{9F7F1F3C-9108-A0E0-A0FC-CA6DE551D068}"/>
              </a:ext>
            </a:extLst>
          </p:cNvPr>
          <p:cNvSpPr txBox="1">
            <a:spLocks/>
          </p:cNvSpPr>
          <p:nvPr/>
        </p:nvSpPr>
        <p:spPr>
          <a:xfrm>
            <a:off x="74684" y="3718498"/>
            <a:ext cx="1550611" cy="58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SERVICE</a:t>
            </a:r>
          </a:p>
        </p:txBody>
      </p:sp>
      <p:sp>
        <p:nvSpPr>
          <p:cNvPr id="15" name="Google Shape;1182;p91">
            <a:extLst>
              <a:ext uri="{FF2B5EF4-FFF2-40B4-BE49-F238E27FC236}">
                <a16:creationId xmlns:a16="http://schemas.microsoft.com/office/drawing/2014/main" id="{93897247-F67A-197D-1EFA-9D2A9ED9C623}"/>
              </a:ext>
            </a:extLst>
          </p:cNvPr>
          <p:cNvSpPr txBox="1">
            <a:spLocks/>
          </p:cNvSpPr>
          <p:nvPr/>
        </p:nvSpPr>
        <p:spPr>
          <a:xfrm>
            <a:off x="1084997" y="320256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2" name="Google Shape;539;p68">
            <a:extLst>
              <a:ext uri="{FF2B5EF4-FFF2-40B4-BE49-F238E27FC236}">
                <a16:creationId xmlns:a16="http://schemas.microsoft.com/office/drawing/2014/main" id="{B1D25AB5-1F87-04C5-8AAD-DADDCADA00EB}"/>
              </a:ext>
            </a:extLst>
          </p:cNvPr>
          <p:cNvSpPr/>
          <p:nvPr/>
        </p:nvSpPr>
        <p:spPr>
          <a:xfrm rot="565751">
            <a:off x="1483350" y="3541537"/>
            <a:ext cx="2911800" cy="13474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07;p119">
            <a:extLst>
              <a:ext uri="{FF2B5EF4-FFF2-40B4-BE49-F238E27FC236}">
                <a16:creationId xmlns:a16="http://schemas.microsoft.com/office/drawing/2014/main" id="{D2DBE0AC-7517-22FC-37B9-FF787020AD96}"/>
              </a:ext>
            </a:extLst>
          </p:cNvPr>
          <p:cNvSpPr/>
          <p:nvPr/>
        </p:nvSpPr>
        <p:spPr>
          <a:xfrm rot="4598202">
            <a:off x="5212794" y="-378881"/>
            <a:ext cx="2288951" cy="51454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295F19-3DD0-A769-3D15-ADBC0B0B4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2" t="19237" r="28582" b="40298"/>
          <a:stretch/>
        </p:blipFill>
        <p:spPr>
          <a:xfrm>
            <a:off x="3865303" y="1113896"/>
            <a:ext cx="4972290" cy="22185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D59D86E-DC36-16EC-821F-1D60302B9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9" t="31491" r="45668" b="43389"/>
          <a:stretch/>
        </p:blipFill>
        <p:spPr>
          <a:xfrm>
            <a:off x="1448066" y="3531264"/>
            <a:ext cx="2885187" cy="1291980"/>
          </a:xfrm>
          <a:prstGeom prst="rect">
            <a:avLst/>
          </a:prstGeom>
        </p:spPr>
      </p:pic>
      <p:sp>
        <p:nvSpPr>
          <p:cNvPr id="7" name="Google Shape;1907;p119">
            <a:extLst>
              <a:ext uri="{FF2B5EF4-FFF2-40B4-BE49-F238E27FC236}">
                <a16:creationId xmlns:a16="http://schemas.microsoft.com/office/drawing/2014/main" id="{599EBA25-FA9E-3D83-EDA6-5E8CB0B44F73}"/>
              </a:ext>
            </a:extLst>
          </p:cNvPr>
          <p:cNvSpPr/>
          <p:nvPr/>
        </p:nvSpPr>
        <p:spPr>
          <a:xfrm rot="6091824">
            <a:off x="6400227" y="2813984"/>
            <a:ext cx="1467052" cy="337435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AD5638D-931B-1E5E-E0D5-E03FB5BF56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25" t="34494" r="55448" b="50000"/>
          <a:stretch/>
        </p:blipFill>
        <p:spPr>
          <a:xfrm>
            <a:off x="5503192" y="3618042"/>
            <a:ext cx="3114753" cy="1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9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82;p91">
            <a:extLst>
              <a:ext uri="{FF2B5EF4-FFF2-40B4-BE49-F238E27FC236}">
                <a16:creationId xmlns:a16="http://schemas.microsoft.com/office/drawing/2014/main" id="{5D6A2F22-29C0-1C2C-09A4-7F8038F60028}"/>
              </a:ext>
            </a:extLst>
          </p:cNvPr>
          <p:cNvSpPr txBox="1">
            <a:spLocks/>
          </p:cNvSpPr>
          <p:nvPr/>
        </p:nvSpPr>
        <p:spPr>
          <a:xfrm>
            <a:off x="309619" y="307775"/>
            <a:ext cx="2596296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REGISTRO </a:t>
            </a:r>
            <a:r>
              <a:rPr lang="es-ES" sz="2400" dirty="0" err="1"/>
              <a:t>COMPONENT.ts</a:t>
            </a:r>
            <a:endParaRPr lang="es-ES" sz="2400" dirty="0"/>
          </a:p>
        </p:txBody>
      </p:sp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62714968-2A50-663D-3335-5F07B59F8590}"/>
              </a:ext>
            </a:extLst>
          </p:cNvPr>
          <p:cNvSpPr txBox="1">
            <a:spLocks/>
          </p:cNvSpPr>
          <p:nvPr/>
        </p:nvSpPr>
        <p:spPr>
          <a:xfrm>
            <a:off x="5214229" y="1187691"/>
            <a:ext cx="2596296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REGISTRO </a:t>
            </a:r>
            <a:r>
              <a:rPr lang="es-ES" sz="2400" dirty="0" err="1"/>
              <a:t>SERVICE.ts</a:t>
            </a:r>
            <a:endParaRPr lang="es-ES" sz="2400" dirty="0"/>
          </a:p>
        </p:txBody>
      </p:sp>
      <p:sp>
        <p:nvSpPr>
          <p:cNvPr id="2" name="Google Shape;539;p68">
            <a:extLst>
              <a:ext uri="{FF2B5EF4-FFF2-40B4-BE49-F238E27FC236}">
                <a16:creationId xmlns:a16="http://schemas.microsoft.com/office/drawing/2014/main" id="{97C93FFA-6F67-4E30-BCBA-F9CE1C794535}"/>
              </a:ext>
            </a:extLst>
          </p:cNvPr>
          <p:cNvSpPr/>
          <p:nvPr/>
        </p:nvSpPr>
        <p:spPr>
          <a:xfrm rot="565751">
            <a:off x="132182" y="881444"/>
            <a:ext cx="4613375" cy="42514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BFBE1D-8F31-D1E6-F221-D3D1CFC68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2" t="10381" r="33139" b="8386"/>
          <a:stretch/>
        </p:blipFill>
        <p:spPr>
          <a:xfrm>
            <a:off x="365983" y="836333"/>
            <a:ext cx="4258301" cy="4178208"/>
          </a:xfrm>
          <a:prstGeom prst="rect">
            <a:avLst/>
          </a:prstGeom>
        </p:spPr>
      </p:pic>
      <p:sp>
        <p:nvSpPr>
          <p:cNvPr id="4" name="Google Shape;1907;p119">
            <a:extLst>
              <a:ext uri="{FF2B5EF4-FFF2-40B4-BE49-F238E27FC236}">
                <a16:creationId xmlns:a16="http://schemas.microsoft.com/office/drawing/2014/main" id="{320E2577-63F8-97A0-69B2-7F3A6C67D505}"/>
              </a:ext>
            </a:extLst>
          </p:cNvPr>
          <p:cNvSpPr/>
          <p:nvPr/>
        </p:nvSpPr>
        <p:spPr>
          <a:xfrm rot="4824326">
            <a:off x="6363302" y="728330"/>
            <a:ext cx="1493351" cy="39426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35AC9B-A144-8D10-D465-ECCB3EC2F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19" t="59822" r="46642" b="20454"/>
          <a:stretch/>
        </p:blipFill>
        <p:spPr>
          <a:xfrm>
            <a:off x="5159517" y="1927664"/>
            <a:ext cx="3847562" cy="13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9;p68">
            <a:extLst>
              <a:ext uri="{FF2B5EF4-FFF2-40B4-BE49-F238E27FC236}">
                <a16:creationId xmlns:a16="http://schemas.microsoft.com/office/drawing/2014/main" id="{30E9910F-9967-4652-5FFD-7683CEC3AAD6}"/>
              </a:ext>
            </a:extLst>
          </p:cNvPr>
          <p:cNvSpPr/>
          <p:nvPr/>
        </p:nvSpPr>
        <p:spPr>
          <a:xfrm rot="565751">
            <a:off x="438067" y="382089"/>
            <a:ext cx="2713227" cy="1592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AB960F-E3A9-386D-E3DB-F30E8C1DA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1" t="6635" r="12986"/>
          <a:stretch/>
        </p:blipFill>
        <p:spPr>
          <a:xfrm>
            <a:off x="509573" y="311606"/>
            <a:ext cx="2570214" cy="1733584"/>
          </a:xfrm>
          <a:prstGeom prst="rect">
            <a:avLst/>
          </a:prstGeom>
        </p:spPr>
      </p:pic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BC40D7D8-0BA9-3B2B-FA89-F3EDF7F3FD2C}"/>
              </a:ext>
            </a:extLst>
          </p:cNvPr>
          <p:cNvSpPr txBox="1">
            <a:spLocks/>
          </p:cNvSpPr>
          <p:nvPr/>
        </p:nvSpPr>
        <p:spPr>
          <a:xfrm>
            <a:off x="4828224" y="224543"/>
            <a:ext cx="2596296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LOGIN CONTROLER</a:t>
            </a:r>
          </a:p>
        </p:txBody>
      </p:sp>
      <p:sp>
        <p:nvSpPr>
          <p:cNvPr id="13" name="Google Shape;1182;p91">
            <a:extLst>
              <a:ext uri="{FF2B5EF4-FFF2-40B4-BE49-F238E27FC236}">
                <a16:creationId xmlns:a16="http://schemas.microsoft.com/office/drawing/2014/main" id="{16F90253-284E-4116-7EEB-8A1FDCD23E59}"/>
              </a:ext>
            </a:extLst>
          </p:cNvPr>
          <p:cNvSpPr txBox="1">
            <a:spLocks/>
          </p:cNvSpPr>
          <p:nvPr/>
        </p:nvSpPr>
        <p:spPr>
          <a:xfrm>
            <a:off x="962603" y="4280410"/>
            <a:ext cx="2596296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LOGIN SERVICE</a:t>
            </a:r>
          </a:p>
        </p:txBody>
      </p:sp>
      <p:sp>
        <p:nvSpPr>
          <p:cNvPr id="14" name="Google Shape;1182;p91">
            <a:extLst>
              <a:ext uri="{FF2B5EF4-FFF2-40B4-BE49-F238E27FC236}">
                <a16:creationId xmlns:a16="http://schemas.microsoft.com/office/drawing/2014/main" id="{0890730A-1574-2BF6-0A2E-812CE7ACE10A}"/>
              </a:ext>
            </a:extLst>
          </p:cNvPr>
          <p:cNvSpPr txBox="1">
            <a:spLocks/>
          </p:cNvSpPr>
          <p:nvPr/>
        </p:nvSpPr>
        <p:spPr>
          <a:xfrm>
            <a:off x="1105021" y="2327211"/>
            <a:ext cx="997876" cy="53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VISTA</a:t>
            </a:r>
          </a:p>
        </p:txBody>
      </p:sp>
      <p:sp>
        <p:nvSpPr>
          <p:cNvPr id="2" name="Google Shape;1907;p119">
            <a:extLst>
              <a:ext uri="{FF2B5EF4-FFF2-40B4-BE49-F238E27FC236}">
                <a16:creationId xmlns:a16="http://schemas.microsoft.com/office/drawing/2014/main" id="{40B01CD5-BF14-8854-6115-AD694296A4F8}"/>
              </a:ext>
            </a:extLst>
          </p:cNvPr>
          <p:cNvSpPr/>
          <p:nvPr/>
        </p:nvSpPr>
        <p:spPr>
          <a:xfrm rot="4824326">
            <a:off x="4039248" y="2907386"/>
            <a:ext cx="1183614" cy="283298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6BE708-5937-EF50-C862-0660C8A58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4" t="39763" r="42774" b="39763"/>
          <a:stretch/>
        </p:blipFill>
        <p:spPr>
          <a:xfrm>
            <a:off x="3237435" y="3664399"/>
            <a:ext cx="3150343" cy="1053121"/>
          </a:xfrm>
          <a:prstGeom prst="rect">
            <a:avLst/>
          </a:prstGeom>
        </p:spPr>
      </p:pic>
      <p:sp>
        <p:nvSpPr>
          <p:cNvPr id="5" name="Google Shape;1907;p119">
            <a:extLst>
              <a:ext uri="{FF2B5EF4-FFF2-40B4-BE49-F238E27FC236}">
                <a16:creationId xmlns:a16="http://schemas.microsoft.com/office/drawing/2014/main" id="{3DF21B67-284A-9369-6454-BE94720D3592}"/>
              </a:ext>
            </a:extLst>
          </p:cNvPr>
          <p:cNvSpPr/>
          <p:nvPr/>
        </p:nvSpPr>
        <p:spPr>
          <a:xfrm rot="5799459">
            <a:off x="4846286" y="-722380"/>
            <a:ext cx="2760080" cy="537436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9528565-A1E9-0F4F-A9A3-D45281F75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2" t="12717" r="18029" b="36026"/>
          <a:stretch/>
        </p:blipFill>
        <p:spPr>
          <a:xfrm>
            <a:off x="3596444" y="614859"/>
            <a:ext cx="5380333" cy="26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82;p91">
            <a:extLst>
              <a:ext uri="{FF2B5EF4-FFF2-40B4-BE49-F238E27FC236}">
                <a16:creationId xmlns:a16="http://schemas.microsoft.com/office/drawing/2014/main" id="{1C839814-12CE-83FF-BDD2-C2D19D89DB65}"/>
              </a:ext>
            </a:extLst>
          </p:cNvPr>
          <p:cNvSpPr txBox="1">
            <a:spLocks/>
          </p:cNvSpPr>
          <p:nvPr/>
        </p:nvSpPr>
        <p:spPr>
          <a:xfrm>
            <a:off x="1103879" y="681544"/>
            <a:ext cx="2110167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LOGIN </a:t>
            </a:r>
            <a:r>
              <a:rPr lang="es-ES" sz="2400" dirty="0" err="1"/>
              <a:t>COMPONENT.ts</a:t>
            </a:r>
            <a:endParaRPr lang="es-ES" sz="2400" dirty="0"/>
          </a:p>
        </p:txBody>
      </p:sp>
      <p:sp>
        <p:nvSpPr>
          <p:cNvPr id="11" name="Google Shape;539;p68">
            <a:extLst>
              <a:ext uri="{FF2B5EF4-FFF2-40B4-BE49-F238E27FC236}">
                <a16:creationId xmlns:a16="http://schemas.microsoft.com/office/drawing/2014/main" id="{B498C935-0B8C-5DB5-022E-12FB6C199C9C}"/>
              </a:ext>
            </a:extLst>
          </p:cNvPr>
          <p:cNvSpPr/>
          <p:nvPr/>
        </p:nvSpPr>
        <p:spPr>
          <a:xfrm rot="565751">
            <a:off x="168828" y="1248195"/>
            <a:ext cx="4877084" cy="30983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C6CB5A9-2D4E-C0BF-F197-391BB3BB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57" t="3512" r="26976" b="27051"/>
          <a:stretch/>
        </p:blipFill>
        <p:spPr>
          <a:xfrm>
            <a:off x="122483" y="1128352"/>
            <a:ext cx="4980462" cy="3526114"/>
          </a:xfrm>
          <a:prstGeom prst="rect">
            <a:avLst/>
          </a:prstGeom>
        </p:spPr>
      </p:pic>
      <p:sp>
        <p:nvSpPr>
          <p:cNvPr id="15" name="Google Shape;1182;p91">
            <a:extLst>
              <a:ext uri="{FF2B5EF4-FFF2-40B4-BE49-F238E27FC236}">
                <a16:creationId xmlns:a16="http://schemas.microsoft.com/office/drawing/2014/main" id="{EF5823A1-429E-BEB8-5BF4-3DADEECB50C2}"/>
              </a:ext>
            </a:extLst>
          </p:cNvPr>
          <p:cNvSpPr txBox="1">
            <a:spLocks/>
          </p:cNvSpPr>
          <p:nvPr/>
        </p:nvSpPr>
        <p:spPr>
          <a:xfrm>
            <a:off x="6176297" y="681544"/>
            <a:ext cx="2110167" cy="37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Just Another Hand"/>
              <a:buNone/>
              <a:defRPr sz="50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400" dirty="0"/>
              <a:t>LOGIN SERVICE TS</a:t>
            </a:r>
          </a:p>
        </p:txBody>
      </p:sp>
      <p:sp>
        <p:nvSpPr>
          <p:cNvPr id="16" name="Google Shape;1907;p119">
            <a:extLst>
              <a:ext uri="{FF2B5EF4-FFF2-40B4-BE49-F238E27FC236}">
                <a16:creationId xmlns:a16="http://schemas.microsoft.com/office/drawing/2014/main" id="{A2A8DC10-44AC-D86A-EEB6-D56BD1AA8E3F}"/>
              </a:ext>
            </a:extLst>
          </p:cNvPr>
          <p:cNvSpPr/>
          <p:nvPr/>
        </p:nvSpPr>
        <p:spPr>
          <a:xfrm rot="6779989">
            <a:off x="5930037" y="1312854"/>
            <a:ext cx="2553754" cy="348733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B2C3199-9713-83F2-9C99-6416EB6D1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6" t="16907" r="48134" b="40033"/>
          <a:stretch/>
        </p:blipFill>
        <p:spPr>
          <a:xfrm>
            <a:off x="5480980" y="1656248"/>
            <a:ext cx="3451870" cy="26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6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anning my Trip By Slidesgo">
  <a:themeElements>
    <a:clrScheme name="Simple Light">
      <a:dk1>
        <a:srgbClr val="000000"/>
      </a:dk1>
      <a:lt1>
        <a:srgbClr val="FFFFFF"/>
      </a:lt1>
      <a:dk2>
        <a:srgbClr val="8D9E7C"/>
      </a:dk2>
      <a:lt2>
        <a:srgbClr val="FFFFFF"/>
      </a:lt2>
      <a:accent1>
        <a:srgbClr val="8D9E7C"/>
      </a:accent1>
      <a:accent2>
        <a:srgbClr val="8D9E7C"/>
      </a:accent2>
      <a:accent3>
        <a:srgbClr val="E5DABE"/>
      </a:accent3>
      <a:accent4>
        <a:srgbClr val="A58854"/>
      </a:accent4>
      <a:accent5>
        <a:srgbClr val="795C29"/>
      </a:accent5>
      <a:accent6>
        <a:srgbClr val="8D9E7C"/>
      </a:accent6>
      <a:hlink>
        <a:srgbClr val="A588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467</Words>
  <Application>Microsoft Office PowerPoint</Application>
  <PresentationFormat>Presentación en pantalla (16:9)</PresentationFormat>
  <Paragraphs>79</Paragraphs>
  <Slides>25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Lato</vt:lpstr>
      <vt:lpstr>Just Another Hand</vt:lpstr>
      <vt:lpstr>Montserrat</vt:lpstr>
      <vt:lpstr>Arial</vt:lpstr>
      <vt:lpstr>Planning my Trip By Slidesgo</vt:lpstr>
      <vt:lpstr>Gestión de reservas  Casa Rural “Los Maragatos”</vt:lpstr>
      <vt:lpstr>INTRODUCCIÓN</vt:lpstr>
      <vt:lpstr>OBJETIVOS</vt:lpstr>
      <vt:lpstr>05</vt:lpstr>
      <vt:lpstr>REGISTRO Y LOGIN</vt:lpstr>
      <vt:lpstr>BACKEND SPRING: RESTCONTROLLER</vt:lpstr>
      <vt:lpstr>Presentación de PowerPoint</vt:lpstr>
      <vt:lpstr>Presentación de PowerPoint</vt:lpstr>
      <vt:lpstr>Presentación de PowerPoint</vt:lpstr>
      <vt:lpstr>RESERVAS</vt:lpstr>
      <vt:lpstr>Reserva Controller</vt:lpstr>
      <vt:lpstr>Clase Reserva </vt:lpstr>
      <vt:lpstr>CONFIRMACIÓN DE RESERVAS</vt:lpstr>
      <vt:lpstr>Presentación de PowerPoint</vt:lpstr>
      <vt:lpstr>Servidor SMTP (Simple Mail Transfer Protocol)</vt:lpstr>
      <vt:lpstr>CANCELACIÓN DE RESERVAS</vt:lpstr>
      <vt:lpstr>Presentación de PowerPoint</vt:lpstr>
      <vt:lpstr>COMENTARIOS DE LOS CLIENTES</vt:lpstr>
      <vt:lpstr>Presentación de PowerPoint</vt:lpstr>
      <vt:lpstr>CONTACTO</vt:lpstr>
      <vt:lpstr>Presentación de PowerPoint</vt:lpstr>
      <vt:lpstr>SEGURIDAD JWT</vt:lpstr>
      <vt:lpstr>Presentación de PowerPoint</vt:lpstr>
      <vt:lpstr>Presentación de PowerPoint</vt:lpstr>
      <vt:lpstr>¡FIN!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reservas  Casa Rural “Los Maragatos”</dc:title>
  <dc:creator>Lourdes Cano</dc:creator>
  <cp:lastModifiedBy>María Lourdes Cano Barrero</cp:lastModifiedBy>
  <cp:revision>9</cp:revision>
  <dcterms:modified xsi:type="dcterms:W3CDTF">2023-06-08T20:44:43Z</dcterms:modified>
</cp:coreProperties>
</file>